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66" r:id="rId2"/>
    <p:sldId id="257" r:id="rId3"/>
    <p:sldId id="277" r:id="rId4"/>
    <p:sldId id="278" r:id="rId5"/>
    <p:sldId id="268" r:id="rId6"/>
    <p:sldId id="276" r:id="rId7"/>
    <p:sldId id="260" r:id="rId8"/>
    <p:sldId id="281" r:id="rId9"/>
    <p:sldId id="269" r:id="rId10"/>
    <p:sldId id="272" r:id="rId11"/>
    <p:sldId id="263" r:id="rId12"/>
    <p:sldId id="274" r:id="rId13"/>
    <p:sldId id="275" r:id="rId14"/>
    <p:sldId id="267" r:id="rId15"/>
    <p:sldId id="264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AE74AC-E7DE-4F1E-8A6A-F219171617A4}">
          <p14:sldIdLst>
            <p14:sldId id="266"/>
            <p14:sldId id="257"/>
            <p14:sldId id="277"/>
            <p14:sldId id="278"/>
            <p14:sldId id="268"/>
            <p14:sldId id="276"/>
            <p14:sldId id="260"/>
            <p14:sldId id="281"/>
            <p14:sldId id="269"/>
            <p14:sldId id="272"/>
            <p14:sldId id="263"/>
            <p14:sldId id="274"/>
            <p14:sldId id="275"/>
            <p14:sldId id="267"/>
            <p14:sldId id="264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94660"/>
  </p:normalViewPr>
  <p:slideViewPr>
    <p:cSldViewPr>
      <p:cViewPr>
        <p:scale>
          <a:sx n="106" d="100"/>
          <a:sy n="106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91322-53CD-4287-9B29-29C6F09888CA}" type="doc">
      <dgm:prSet loTypeId="urn:microsoft.com/office/officeart/2005/8/layout/cycle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7FE916-C0CD-475D-A1B5-47C296927A5D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smtClean="0"/>
            <a:t>.   Request Resources</a:t>
          </a:r>
          <a:endParaRPr lang="en-US" dirty="0"/>
        </a:p>
      </dgm:t>
    </dgm:pt>
    <dgm:pt modelId="{AFB933BD-E88D-4258-829B-EBDD31A5584D}" type="parTrans" cxnId="{8BE49120-8B30-40A6-B2B6-4C8CF963AE96}">
      <dgm:prSet/>
      <dgm:spPr/>
      <dgm:t>
        <a:bodyPr/>
        <a:lstStyle/>
        <a:p>
          <a:endParaRPr lang="en-US"/>
        </a:p>
      </dgm:t>
    </dgm:pt>
    <dgm:pt modelId="{622B580B-8A4D-4E23-BC25-2F49322581D6}" type="sibTrans" cxnId="{8BE49120-8B30-40A6-B2B6-4C8CF963AE96}">
      <dgm:prSet/>
      <dgm:spPr/>
      <dgm:t>
        <a:bodyPr/>
        <a:lstStyle/>
        <a:p>
          <a:endParaRPr lang="en-US"/>
        </a:p>
      </dgm:t>
    </dgm:pt>
    <dgm:pt modelId="{C2E84444-D80F-4197-A480-67FF477CD16D}">
      <dgm:prSet phldrT="[Text]"/>
      <dgm:spPr/>
      <dgm:t>
        <a:bodyPr/>
        <a:lstStyle/>
        <a:p>
          <a:r>
            <a:rPr lang="en-US" dirty="0" smtClean="0"/>
            <a:t>3.           Review and Allocate Resources</a:t>
          </a:r>
          <a:endParaRPr lang="en-US" dirty="0"/>
        </a:p>
      </dgm:t>
    </dgm:pt>
    <dgm:pt modelId="{61364F02-7D21-4FF5-B1D1-E99911CB1FED}" type="parTrans" cxnId="{05C49580-0578-4304-A3FC-BD8943D47F89}">
      <dgm:prSet/>
      <dgm:spPr/>
      <dgm:t>
        <a:bodyPr/>
        <a:lstStyle/>
        <a:p>
          <a:endParaRPr lang="en-US"/>
        </a:p>
      </dgm:t>
    </dgm:pt>
    <dgm:pt modelId="{FA329D24-20E1-4863-B539-3AD8133D7ED1}" type="sibTrans" cxnId="{05C49580-0578-4304-A3FC-BD8943D47F89}">
      <dgm:prSet/>
      <dgm:spPr/>
      <dgm:t>
        <a:bodyPr/>
        <a:lstStyle/>
        <a:p>
          <a:endParaRPr lang="en-US"/>
        </a:p>
      </dgm:t>
    </dgm:pt>
    <dgm:pt modelId="{A7E4EC68-268D-445D-B0F5-DC7E5D008F68}">
      <dgm:prSet phldrT="[Text]"/>
      <dgm:spPr/>
      <dgm:t>
        <a:bodyPr/>
        <a:lstStyle/>
        <a:p>
          <a:r>
            <a:rPr lang="en-US" dirty="0" smtClean="0"/>
            <a:t>4. Evaluate Resource Allocations</a:t>
          </a:r>
          <a:endParaRPr lang="en-US" dirty="0"/>
        </a:p>
      </dgm:t>
    </dgm:pt>
    <dgm:pt modelId="{235D8F17-2A3B-41CE-8FC8-0151380C8290}" type="parTrans" cxnId="{695542EB-60FA-43A5-A32F-FAD4A170B98B}">
      <dgm:prSet/>
      <dgm:spPr/>
      <dgm:t>
        <a:bodyPr/>
        <a:lstStyle/>
        <a:p>
          <a:endParaRPr lang="en-US"/>
        </a:p>
      </dgm:t>
    </dgm:pt>
    <dgm:pt modelId="{D7DF067E-7524-4FAF-8806-84573BEA91BF}" type="sibTrans" cxnId="{695542EB-60FA-43A5-A32F-FAD4A170B98B}">
      <dgm:prSet/>
      <dgm:spPr/>
      <dgm:t>
        <a:bodyPr/>
        <a:lstStyle/>
        <a:p>
          <a:endParaRPr lang="en-US"/>
        </a:p>
      </dgm:t>
    </dgm:pt>
    <dgm:pt modelId="{8BFDDD7C-CB23-4461-B271-E284705B7A5B}">
      <dgm:prSet phldrT="[Text]"/>
      <dgm:spPr/>
      <dgm:t>
        <a:bodyPr/>
        <a:lstStyle/>
        <a:p>
          <a:r>
            <a:rPr lang="en-US" dirty="0" smtClean="0"/>
            <a:t>5.                    Use Results for Improvement</a:t>
          </a:r>
          <a:endParaRPr lang="en-US" dirty="0"/>
        </a:p>
      </dgm:t>
    </dgm:pt>
    <dgm:pt modelId="{0C92712A-684E-43F4-90A7-2914386B0367}" type="parTrans" cxnId="{EDFBEC0D-C566-4369-A14F-F7D751D40322}">
      <dgm:prSet/>
      <dgm:spPr/>
      <dgm:t>
        <a:bodyPr/>
        <a:lstStyle/>
        <a:p>
          <a:endParaRPr lang="en-US"/>
        </a:p>
      </dgm:t>
    </dgm:pt>
    <dgm:pt modelId="{100FC71C-F7F9-4C42-A168-45A272DA5217}" type="sibTrans" cxnId="{EDFBEC0D-C566-4369-A14F-F7D751D40322}">
      <dgm:prSet/>
      <dgm:spPr/>
      <dgm:t>
        <a:bodyPr/>
        <a:lstStyle/>
        <a:p>
          <a:endParaRPr lang="en-US"/>
        </a:p>
      </dgm:t>
    </dgm:pt>
    <dgm:pt modelId="{D117360C-B193-4AD5-BA79-16D1AC40715D}">
      <dgm:prSet phldrT="[Text]"/>
      <dgm:spPr/>
      <dgm:t>
        <a:bodyPr/>
        <a:lstStyle/>
        <a:p>
          <a:r>
            <a:rPr lang="en-US" dirty="0" smtClean="0"/>
            <a:t>1. Establish Campus Priorities</a:t>
          </a:r>
          <a:endParaRPr lang="en-US" dirty="0"/>
        </a:p>
      </dgm:t>
    </dgm:pt>
    <dgm:pt modelId="{F679193D-FF94-4A0F-813F-80B2A8B73542}" type="sibTrans" cxnId="{0AD78DEB-D6F9-47F7-A1B8-C40D38BDD454}">
      <dgm:prSet/>
      <dgm:spPr/>
      <dgm:t>
        <a:bodyPr/>
        <a:lstStyle/>
        <a:p>
          <a:endParaRPr lang="en-US"/>
        </a:p>
      </dgm:t>
    </dgm:pt>
    <dgm:pt modelId="{49A0687F-B33C-4E6B-B18F-663B0A565935}" type="parTrans" cxnId="{0AD78DEB-D6F9-47F7-A1B8-C40D38BDD454}">
      <dgm:prSet/>
      <dgm:spPr/>
      <dgm:t>
        <a:bodyPr/>
        <a:lstStyle/>
        <a:p>
          <a:endParaRPr lang="en-US"/>
        </a:p>
      </dgm:t>
    </dgm:pt>
    <dgm:pt modelId="{F6B08CBC-9013-4F54-A74B-7FAFC4D30865}" type="pres">
      <dgm:prSet presAssocID="{FC891322-53CD-4287-9B29-29C6F09888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22FDED-C1C6-4944-9883-CD11DF6CDFC9}" type="pres">
      <dgm:prSet presAssocID="{F97FE916-C0CD-475D-A1B5-47C296927A5D}" presName="dummy" presStyleCnt="0"/>
      <dgm:spPr/>
    </dgm:pt>
    <dgm:pt modelId="{DFE03103-85B6-454A-AEE8-A4E4B61BB80E}" type="pres">
      <dgm:prSet presAssocID="{F97FE916-C0CD-475D-A1B5-47C296927A5D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5AE89-B434-4F96-A201-69B357D41A03}" type="pres">
      <dgm:prSet presAssocID="{622B580B-8A4D-4E23-BC25-2F49322581D6}" presName="sibTrans" presStyleLbl="node1" presStyleIdx="0" presStyleCnt="5"/>
      <dgm:spPr/>
      <dgm:t>
        <a:bodyPr/>
        <a:lstStyle/>
        <a:p>
          <a:endParaRPr lang="en-US"/>
        </a:p>
      </dgm:t>
    </dgm:pt>
    <dgm:pt modelId="{5AD84343-7598-4A36-90E7-CA0A83E3309A}" type="pres">
      <dgm:prSet presAssocID="{C2E84444-D80F-4197-A480-67FF477CD16D}" presName="dummy" presStyleCnt="0"/>
      <dgm:spPr/>
    </dgm:pt>
    <dgm:pt modelId="{B6E678F2-B320-4137-ACC3-CDB66C2D8A58}" type="pres">
      <dgm:prSet presAssocID="{C2E84444-D80F-4197-A480-67FF477CD16D}" presName="node" presStyleLbl="revTx" presStyleIdx="1" presStyleCnt="5" custScaleX="133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55C91-0E00-4B63-9723-CEB6B9B98E24}" type="pres">
      <dgm:prSet presAssocID="{FA329D24-20E1-4863-B539-3AD8133D7ED1}" presName="sibTrans" presStyleLbl="node1" presStyleIdx="1" presStyleCnt="5"/>
      <dgm:spPr/>
      <dgm:t>
        <a:bodyPr/>
        <a:lstStyle/>
        <a:p>
          <a:endParaRPr lang="en-US"/>
        </a:p>
      </dgm:t>
    </dgm:pt>
    <dgm:pt modelId="{C5F2FD96-B275-47FA-B5FA-8BB6D444FEEE}" type="pres">
      <dgm:prSet presAssocID="{A7E4EC68-268D-445D-B0F5-DC7E5D008F68}" presName="dummy" presStyleCnt="0"/>
      <dgm:spPr/>
    </dgm:pt>
    <dgm:pt modelId="{838496B1-3A6A-4AC7-9A68-1915CB872A50}" type="pres">
      <dgm:prSet presAssocID="{A7E4EC68-268D-445D-B0F5-DC7E5D008F6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5EC9A-B8C4-4657-95AD-6FDD492A0FF4}" type="pres">
      <dgm:prSet presAssocID="{D7DF067E-7524-4FAF-8806-84573BEA91BF}" presName="sibTrans" presStyleLbl="node1" presStyleIdx="2" presStyleCnt="5"/>
      <dgm:spPr/>
      <dgm:t>
        <a:bodyPr/>
        <a:lstStyle/>
        <a:p>
          <a:endParaRPr lang="en-US"/>
        </a:p>
      </dgm:t>
    </dgm:pt>
    <dgm:pt modelId="{64539ABD-0364-4301-8904-5F67CDD4D28B}" type="pres">
      <dgm:prSet presAssocID="{8BFDDD7C-CB23-4461-B271-E284705B7A5B}" presName="dummy" presStyleCnt="0"/>
      <dgm:spPr/>
    </dgm:pt>
    <dgm:pt modelId="{91C79DDC-692A-4287-A4AB-0D0363439003}" type="pres">
      <dgm:prSet presAssocID="{8BFDDD7C-CB23-4461-B271-E284705B7A5B}" presName="node" presStyleLbl="revTx" presStyleIdx="3" presStyleCnt="5" custScaleX="153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20D0A-F685-40C8-B24F-2FB0D1B23843}" type="pres">
      <dgm:prSet presAssocID="{100FC71C-F7F9-4C42-A168-45A272DA5217}" presName="sibTrans" presStyleLbl="node1" presStyleIdx="3" presStyleCnt="5"/>
      <dgm:spPr/>
      <dgm:t>
        <a:bodyPr/>
        <a:lstStyle/>
        <a:p>
          <a:endParaRPr lang="en-US"/>
        </a:p>
      </dgm:t>
    </dgm:pt>
    <dgm:pt modelId="{9C171745-F168-4922-94B3-BA702AE122BE}" type="pres">
      <dgm:prSet presAssocID="{D117360C-B193-4AD5-BA79-16D1AC40715D}" presName="dummy" presStyleCnt="0"/>
      <dgm:spPr/>
    </dgm:pt>
    <dgm:pt modelId="{2BDAC256-3D8D-4799-A6D5-819C1EE1776E}" type="pres">
      <dgm:prSet presAssocID="{D117360C-B193-4AD5-BA79-16D1AC40715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08385-6483-4AAD-8CAA-CA601099C873}" type="pres">
      <dgm:prSet presAssocID="{F679193D-FF94-4A0F-813F-80B2A8B73542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0AD78DEB-D6F9-47F7-A1B8-C40D38BDD454}" srcId="{FC891322-53CD-4287-9B29-29C6F09888CA}" destId="{D117360C-B193-4AD5-BA79-16D1AC40715D}" srcOrd="4" destOrd="0" parTransId="{49A0687F-B33C-4E6B-B18F-663B0A565935}" sibTransId="{F679193D-FF94-4A0F-813F-80B2A8B73542}"/>
    <dgm:cxn modelId="{AC98B166-4052-4612-AD2A-5E1CBB78B4FE}" type="presOf" srcId="{F97FE916-C0CD-475D-A1B5-47C296927A5D}" destId="{DFE03103-85B6-454A-AEE8-A4E4B61BB80E}" srcOrd="0" destOrd="0" presId="urn:microsoft.com/office/officeart/2005/8/layout/cycle1"/>
    <dgm:cxn modelId="{E46F0BA8-CE71-44E9-A71A-9293D3C398CA}" type="presOf" srcId="{C2E84444-D80F-4197-A480-67FF477CD16D}" destId="{B6E678F2-B320-4137-ACC3-CDB66C2D8A58}" srcOrd="0" destOrd="0" presId="urn:microsoft.com/office/officeart/2005/8/layout/cycle1"/>
    <dgm:cxn modelId="{05C49580-0578-4304-A3FC-BD8943D47F89}" srcId="{FC891322-53CD-4287-9B29-29C6F09888CA}" destId="{C2E84444-D80F-4197-A480-67FF477CD16D}" srcOrd="1" destOrd="0" parTransId="{61364F02-7D21-4FF5-B1D1-E99911CB1FED}" sibTransId="{FA329D24-20E1-4863-B539-3AD8133D7ED1}"/>
    <dgm:cxn modelId="{8BE49120-8B30-40A6-B2B6-4C8CF963AE96}" srcId="{FC891322-53CD-4287-9B29-29C6F09888CA}" destId="{F97FE916-C0CD-475D-A1B5-47C296927A5D}" srcOrd="0" destOrd="0" parTransId="{AFB933BD-E88D-4258-829B-EBDD31A5584D}" sibTransId="{622B580B-8A4D-4E23-BC25-2F49322581D6}"/>
    <dgm:cxn modelId="{ED894C35-06C5-40EE-8003-ACDA767FFA09}" type="presOf" srcId="{A7E4EC68-268D-445D-B0F5-DC7E5D008F68}" destId="{838496B1-3A6A-4AC7-9A68-1915CB872A50}" srcOrd="0" destOrd="0" presId="urn:microsoft.com/office/officeart/2005/8/layout/cycle1"/>
    <dgm:cxn modelId="{7242F9B0-D2B5-4DED-9D30-473ECF798351}" type="presOf" srcId="{622B580B-8A4D-4E23-BC25-2F49322581D6}" destId="{3C35AE89-B434-4F96-A201-69B357D41A03}" srcOrd="0" destOrd="0" presId="urn:microsoft.com/office/officeart/2005/8/layout/cycle1"/>
    <dgm:cxn modelId="{6057B64A-639D-40C7-9949-F170E02BA343}" type="presOf" srcId="{D117360C-B193-4AD5-BA79-16D1AC40715D}" destId="{2BDAC256-3D8D-4799-A6D5-819C1EE1776E}" srcOrd="0" destOrd="0" presId="urn:microsoft.com/office/officeart/2005/8/layout/cycle1"/>
    <dgm:cxn modelId="{A3C0E26A-6AEC-4C06-887A-1026B0F21438}" type="presOf" srcId="{FC891322-53CD-4287-9B29-29C6F09888CA}" destId="{F6B08CBC-9013-4F54-A74B-7FAFC4D30865}" srcOrd="0" destOrd="0" presId="urn:microsoft.com/office/officeart/2005/8/layout/cycle1"/>
    <dgm:cxn modelId="{3D9EA881-9B87-4DDA-94FC-39D0CAE0B98D}" type="presOf" srcId="{F679193D-FF94-4A0F-813F-80B2A8B73542}" destId="{15E08385-6483-4AAD-8CAA-CA601099C873}" srcOrd="0" destOrd="0" presId="urn:microsoft.com/office/officeart/2005/8/layout/cycle1"/>
    <dgm:cxn modelId="{EDFBEC0D-C566-4369-A14F-F7D751D40322}" srcId="{FC891322-53CD-4287-9B29-29C6F09888CA}" destId="{8BFDDD7C-CB23-4461-B271-E284705B7A5B}" srcOrd="3" destOrd="0" parTransId="{0C92712A-684E-43F4-90A7-2914386B0367}" sibTransId="{100FC71C-F7F9-4C42-A168-45A272DA5217}"/>
    <dgm:cxn modelId="{FCC28573-B98E-4CA7-905C-D152A28B1D78}" type="presOf" srcId="{FA329D24-20E1-4863-B539-3AD8133D7ED1}" destId="{C2955C91-0E00-4B63-9723-CEB6B9B98E24}" srcOrd="0" destOrd="0" presId="urn:microsoft.com/office/officeart/2005/8/layout/cycle1"/>
    <dgm:cxn modelId="{43F7C564-428A-491D-B40F-119D755D701F}" type="presOf" srcId="{100FC71C-F7F9-4C42-A168-45A272DA5217}" destId="{21720D0A-F685-40C8-B24F-2FB0D1B23843}" srcOrd="0" destOrd="0" presId="urn:microsoft.com/office/officeart/2005/8/layout/cycle1"/>
    <dgm:cxn modelId="{7925CE8F-C5C5-42CA-934A-6A0574B2C91E}" type="presOf" srcId="{8BFDDD7C-CB23-4461-B271-E284705B7A5B}" destId="{91C79DDC-692A-4287-A4AB-0D0363439003}" srcOrd="0" destOrd="0" presId="urn:microsoft.com/office/officeart/2005/8/layout/cycle1"/>
    <dgm:cxn modelId="{695542EB-60FA-43A5-A32F-FAD4A170B98B}" srcId="{FC891322-53CD-4287-9B29-29C6F09888CA}" destId="{A7E4EC68-268D-445D-B0F5-DC7E5D008F68}" srcOrd="2" destOrd="0" parTransId="{235D8F17-2A3B-41CE-8FC8-0151380C8290}" sibTransId="{D7DF067E-7524-4FAF-8806-84573BEA91BF}"/>
    <dgm:cxn modelId="{942CD7B6-41F6-4EA1-895C-F455D9159C1D}" type="presOf" srcId="{D7DF067E-7524-4FAF-8806-84573BEA91BF}" destId="{1025EC9A-B8C4-4657-95AD-6FDD492A0FF4}" srcOrd="0" destOrd="0" presId="urn:microsoft.com/office/officeart/2005/8/layout/cycle1"/>
    <dgm:cxn modelId="{3CEBE55F-31CD-4C2F-A428-1E4098C65DCF}" type="presParOf" srcId="{F6B08CBC-9013-4F54-A74B-7FAFC4D30865}" destId="{3322FDED-C1C6-4944-9883-CD11DF6CDFC9}" srcOrd="0" destOrd="0" presId="urn:microsoft.com/office/officeart/2005/8/layout/cycle1"/>
    <dgm:cxn modelId="{CEF3B27E-3D68-475E-934A-66C5A0146889}" type="presParOf" srcId="{F6B08CBC-9013-4F54-A74B-7FAFC4D30865}" destId="{DFE03103-85B6-454A-AEE8-A4E4B61BB80E}" srcOrd="1" destOrd="0" presId="urn:microsoft.com/office/officeart/2005/8/layout/cycle1"/>
    <dgm:cxn modelId="{09C30C6B-2C97-47CC-A764-754773965D89}" type="presParOf" srcId="{F6B08CBC-9013-4F54-A74B-7FAFC4D30865}" destId="{3C35AE89-B434-4F96-A201-69B357D41A03}" srcOrd="2" destOrd="0" presId="urn:microsoft.com/office/officeart/2005/8/layout/cycle1"/>
    <dgm:cxn modelId="{0B626272-0501-4144-A201-FCE4672BF14D}" type="presParOf" srcId="{F6B08CBC-9013-4F54-A74B-7FAFC4D30865}" destId="{5AD84343-7598-4A36-90E7-CA0A83E3309A}" srcOrd="3" destOrd="0" presId="urn:microsoft.com/office/officeart/2005/8/layout/cycle1"/>
    <dgm:cxn modelId="{07F127B7-121E-4270-BEE5-4DB1C1387179}" type="presParOf" srcId="{F6B08CBC-9013-4F54-A74B-7FAFC4D30865}" destId="{B6E678F2-B320-4137-ACC3-CDB66C2D8A58}" srcOrd="4" destOrd="0" presId="urn:microsoft.com/office/officeart/2005/8/layout/cycle1"/>
    <dgm:cxn modelId="{6BC9DD04-65CE-49E0-9D89-CC41C54EA5A8}" type="presParOf" srcId="{F6B08CBC-9013-4F54-A74B-7FAFC4D30865}" destId="{C2955C91-0E00-4B63-9723-CEB6B9B98E24}" srcOrd="5" destOrd="0" presId="urn:microsoft.com/office/officeart/2005/8/layout/cycle1"/>
    <dgm:cxn modelId="{44F822AC-B0DC-4B71-9EC7-E29E3A6339EB}" type="presParOf" srcId="{F6B08CBC-9013-4F54-A74B-7FAFC4D30865}" destId="{C5F2FD96-B275-47FA-B5FA-8BB6D444FEEE}" srcOrd="6" destOrd="0" presId="urn:microsoft.com/office/officeart/2005/8/layout/cycle1"/>
    <dgm:cxn modelId="{68F7D7C7-16F5-44FC-A19D-4D1999500801}" type="presParOf" srcId="{F6B08CBC-9013-4F54-A74B-7FAFC4D30865}" destId="{838496B1-3A6A-4AC7-9A68-1915CB872A50}" srcOrd="7" destOrd="0" presId="urn:microsoft.com/office/officeart/2005/8/layout/cycle1"/>
    <dgm:cxn modelId="{CD1DB895-2C39-44F6-AC4D-50BAB3D13517}" type="presParOf" srcId="{F6B08CBC-9013-4F54-A74B-7FAFC4D30865}" destId="{1025EC9A-B8C4-4657-95AD-6FDD492A0FF4}" srcOrd="8" destOrd="0" presId="urn:microsoft.com/office/officeart/2005/8/layout/cycle1"/>
    <dgm:cxn modelId="{2AB5C621-0BD8-4B58-A3AC-9A002AB3A3BC}" type="presParOf" srcId="{F6B08CBC-9013-4F54-A74B-7FAFC4D30865}" destId="{64539ABD-0364-4301-8904-5F67CDD4D28B}" srcOrd="9" destOrd="0" presId="urn:microsoft.com/office/officeart/2005/8/layout/cycle1"/>
    <dgm:cxn modelId="{64616EBF-6284-4404-8713-94768C958D94}" type="presParOf" srcId="{F6B08CBC-9013-4F54-A74B-7FAFC4D30865}" destId="{91C79DDC-692A-4287-A4AB-0D0363439003}" srcOrd="10" destOrd="0" presId="urn:microsoft.com/office/officeart/2005/8/layout/cycle1"/>
    <dgm:cxn modelId="{A841C2A3-83DC-409A-98AD-F5E1EEE69889}" type="presParOf" srcId="{F6B08CBC-9013-4F54-A74B-7FAFC4D30865}" destId="{21720D0A-F685-40C8-B24F-2FB0D1B23843}" srcOrd="11" destOrd="0" presId="urn:microsoft.com/office/officeart/2005/8/layout/cycle1"/>
    <dgm:cxn modelId="{B08378F4-A432-4066-8447-526AEEC90F43}" type="presParOf" srcId="{F6B08CBC-9013-4F54-A74B-7FAFC4D30865}" destId="{9C171745-F168-4922-94B3-BA702AE122BE}" srcOrd="12" destOrd="0" presId="urn:microsoft.com/office/officeart/2005/8/layout/cycle1"/>
    <dgm:cxn modelId="{176EA217-F274-4620-8FE1-0335F4630FE8}" type="presParOf" srcId="{F6B08CBC-9013-4F54-A74B-7FAFC4D30865}" destId="{2BDAC256-3D8D-4799-A6D5-819C1EE1776E}" srcOrd="13" destOrd="0" presId="urn:microsoft.com/office/officeart/2005/8/layout/cycle1"/>
    <dgm:cxn modelId="{0B1924E6-50BF-4EFE-8D0C-BB2B2A316D8A}" type="presParOf" srcId="{F6B08CBC-9013-4F54-A74B-7FAFC4D30865}" destId="{15E08385-6483-4AAD-8CAA-CA601099C87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45BD7-D1B9-4D1E-9876-34AB05BA37AE}" type="doc">
      <dgm:prSet loTypeId="urn:microsoft.com/office/officeart/2011/layout/InterconnectedBlock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7C81D9-191D-46D5-84D3-F13A3B863A40}">
      <dgm:prSet phldrT="[Text]" custT="1"/>
      <dgm:spPr>
        <a:xfrm>
          <a:off x="1022861" y="1546494"/>
          <a:ext cx="1022861" cy="405900"/>
        </a:xfr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Department Level  Resource Requests</a:t>
          </a:r>
        </a:p>
      </dgm:t>
    </dgm:pt>
    <dgm:pt modelId="{2BFF6676-EE23-4A26-B1E8-F0D6830B5D13}" type="parTrans" cxnId="{2B7B9BFF-3FFA-49E3-9E94-D9E71DFE92D4}">
      <dgm:prSet/>
      <dgm:spPr/>
      <dgm:t>
        <a:bodyPr/>
        <a:lstStyle/>
        <a:p>
          <a:endParaRPr lang="en-US" sz="1400"/>
        </a:p>
      </dgm:t>
    </dgm:pt>
    <dgm:pt modelId="{32D06061-A95E-4374-A446-FA7CD9E7CD38}" type="sibTrans" cxnId="{2B7B9BFF-3FFA-49E3-9E94-D9E71DFE92D4}">
      <dgm:prSet/>
      <dgm:spPr/>
      <dgm:t>
        <a:bodyPr/>
        <a:lstStyle/>
        <a:p>
          <a:endParaRPr lang="en-US" sz="1400"/>
        </a:p>
      </dgm:t>
    </dgm:pt>
    <dgm:pt modelId="{CBB1B609-E7BA-4A8D-832E-6C810FAB2AE3}">
      <dgm:prSet custT="1"/>
      <dgm:spPr>
        <a:xfrm>
          <a:off x="2045722" y="1467912"/>
          <a:ext cx="1022861" cy="487080"/>
        </a:xfr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MBU Level                   Review and Approval</a:t>
          </a:r>
          <a:endParaRPr lang="en-US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DBBEEE4-1E7D-4D46-8E83-6383AC331ED7}" type="parTrans" cxnId="{668709BB-4304-4695-A3DB-138783580882}">
      <dgm:prSet/>
      <dgm:spPr/>
      <dgm:t>
        <a:bodyPr/>
        <a:lstStyle/>
        <a:p>
          <a:endParaRPr lang="en-US" sz="1400"/>
        </a:p>
      </dgm:t>
    </dgm:pt>
    <dgm:pt modelId="{FEF4D41D-0C8C-4731-8EC8-EAB12001408B}" type="sibTrans" cxnId="{668709BB-4304-4695-A3DB-138783580882}">
      <dgm:prSet/>
      <dgm:spPr/>
      <dgm:t>
        <a:bodyPr/>
        <a:lstStyle/>
        <a:p>
          <a:endParaRPr lang="en-US" sz="1400"/>
        </a:p>
      </dgm:t>
    </dgm:pt>
    <dgm:pt modelId="{244DCFA8-BF54-4DC7-A91C-9417A30F36CA}">
      <dgm:prSet custT="1"/>
      <dgm:spPr>
        <a:xfrm>
          <a:off x="3068583" y="1384134"/>
          <a:ext cx="1022861" cy="568260"/>
        </a:xfr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Division Level              Review and Approval</a:t>
          </a:r>
        </a:p>
      </dgm:t>
    </dgm:pt>
    <dgm:pt modelId="{223B789E-FD52-4210-B06A-F06CAAAB77E1}" type="parTrans" cxnId="{461643E3-285D-4DE4-9D27-B4BE9080A12F}">
      <dgm:prSet/>
      <dgm:spPr/>
      <dgm:t>
        <a:bodyPr/>
        <a:lstStyle/>
        <a:p>
          <a:endParaRPr lang="en-US" sz="1400"/>
        </a:p>
      </dgm:t>
    </dgm:pt>
    <dgm:pt modelId="{0E15FEA6-F5D0-4E94-936C-F15F87FBE623}" type="sibTrans" cxnId="{461643E3-285D-4DE4-9D27-B4BE9080A12F}">
      <dgm:prSet/>
      <dgm:spPr/>
      <dgm:t>
        <a:bodyPr/>
        <a:lstStyle/>
        <a:p>
          <a:endParaRPr lang="en-US" sz="1400"/>
        </a:p>
      </dgm:t>
    </dgm:pt>
    <dgm:pt modelId="{AF08BCA3-3AC2-449D-BDB8-88722E1BA932}">
      <dgm:prSet custT="1"/>
      <dgm:spPr>
        <a:xfrm>
          <a:off x="4088888" y="1302954"/>
          <a:ext cx="1022861" cy="649440"/>
        </a:xfr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University Level          Review and Approval</a:t>
          </a:r>
          <a:endParaRPr lang="en-US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B649C79-7CB6-40EF-B5E5-D5F34F936715}" type="parTrans" cxnId="{15089705-ED1E-4290-BF9E-6FC7C8697957}">
      <dgm:prSet/>
      <dgm:spPr/>
      <dgm:t>
        <a:bodyPr/>
        <a:lstStyle/>
        <a:p>
          <a:endParaRPr lang="en-US" sz="1400"/>
        </a:p>
      </dgm:t>
    </dgm:pt>
    <dgm:pt modelId="{98CC8CB9-CA79-4849-85CF-3FD730858FC1}" type="sibTrans" cxnId="{15089705-ED1E-4290-BF9E-6FC7C8697957}">
      <dgm:prSet/>
      <dgm:spPr/>
      <dgm:t>
        <a:bodyPr/>
        <a:lstStyle/>
        <a:p>
          <a:endParaRPr lang="en-US" sz="1400"/>
        </a:p>
      </dgm:t>
    </dgm:pt>
    <dgm:pt modelId="{DEB8807E-5AC5-4E25-8F1E-3FDC5F8D0B45}">
      <dgm:prSet custT="1"/>
      <dgm:spPr>
        <a:xfrm>
          <a:off x="1022861" y="1952395"/>
          <a:ext cx="1022861" cy="2110683"/>
        </a:xfr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Budget requests made through the PREP Planning process. Includes requests that cannot be met with existing departmental budget. 	</a:t>
          </a:r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F274B2-DB06-4434-A904-BD36C0C039C8}" type="parTrans" cxnId="{FA070904-3121-49E1-AAB7-37D4F6D146CC}">
      <dgm:prSet/>
      <dgm:spPr/>
      <dgm:t>
        <a:bodyPr/>
        <a:lstStyle/>
        <a:p>
          <a:endParaRPr lang="en-US" sz="1400"/>
        </a:p>
      </dgm:t>
    </dgm:pt>
    <dgm:pt modelId="{561F5146-785F-4438-A778-0D5F8C825381}" type="sibTrans" cxnId="{FA070904-3121-49E1-AAB7-37D4F6D146CC}">
      <dgm:prSet/>
      <dgm:spPr/>
      <dgm:t>
        <a:bodyPr/>
        <a:lstStyle/>
        <a:p>
          <a:endParaRPr lang="en-US" sz="1400"/>
        </a:p>
      </dgm:t>
    </dgm:pt>
    <dgm:pt modelId="{E03C64C7-F408-48DF-868E-C8851AF7D889}">
      <dgm:prSet custT="1"/>
      <dgm:spPr>
        <a:xfrm>
          <a:off x="2045722" y="1952395"/>
          <a:ext cx="1022861" cy="2273043"/>
        </a:xfr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departmental staff, faculty and/or OE expansions or reallocations. Granted by Dean/MBU Director/AVP.</a:t>
          </a:r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BE84D7E-8259-44A3-BDEA-CA2607604170}" type="parTrans" cxnId="{FD9D8346-C511-44FF-A40F-871EFFEB1F67}">
      <dgm:prSet/>
      <dgm:spPr/>
      <dgm:t>
        <a:bodyPr/>
        <a:lstStyle/>
        <a:p>
          <a:endParaRPr lang="en-US" sz="1400"/>
        </a:p>
      </dgm:t>
    </dgm:pt>
    <dgm:pt modelId="{96698FF3-FE55-4ED4-9CD5-A1127E67718A}" type="sibTrans" cxnId="{FD9D8346-C511-44FF-A40F-871EFFEB1F67}">
      <dgm:prSet/>
      <dgm:spPr/>
      <dgm:t>
        <a:bodyPr/>
        <a:lstStyle/>
        <a:p>
          <a:endParaRPr lang="en-US" sz="1400"/>
        </a:p>
      </dgm:t>
    </dgm:pt>
    <dgm:pt modelId="{5DBE0375-E1BF-4F33-92EB-E29567590352}">
      <dgm:prSet custT="1"/>
      <dgm:spPr>
        <a:xfrm>
          <a:off x="3068583" y="1952395"/>
          <a:ext cx="1022861" cy="2435403"/>
        </a:xfr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 initiatives that involve one or more MBUs, pilot programs, division-wide initiatives, one-time augments to MBUs for specific items. Granted by the Provost or Division VP. </a:t>
          </a:r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4CB87DC-2B23-4BF8-82C6-2B594C6FC369}" type="parTrans" cxnId="{71ECA132-2E15-47A3-9AAC-886E2FACB304}">
      <dgm:prSet/>
      <dgm:spPr/>
      <dgm:t>
        <a:bodyPr/>
        <a:lstStyle/>
        <a:p>
          <a:endParaRPr lang="en-US" sz="1400"/>
        </a:p>
      </dgm:t>
    </dgm:pt>
    <dgm:pt modelId="{B334165D-0D02-4978-A7ED-F2390A61EAC5}" type="sibTrans" cxnId="{71ECA132-2E15-47A3-9AAC-886E2FACB304}">
      <dgm:prSet/>
      <dgm:spPr/>
      <dgm:t>
        <a:bodyPr/>
        <a:lstStyle/>
        <a:p>
          <a:endParaRPr lang="en-US" sz="1400"/>
        </a:p>
      </dgm:t>
    </dgm:pt>
    <dgm:pt modelId="{912F0300-2806-4DD3-A951-EDCBABBDC2A0}">
      <dgm:prSet custT="1"/>
      <dgm:spPr>
        <a:xfrm>
          <a:off x="4088888" y="1952395"/>
          <a:ext cx="1022861" cy="2597763"/>
        </a:xfr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pPr algn="l"/>
          <a:endParaRPr lang="en-US" sz="14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/>
          <a:r>
            <a:rPr lang="en-US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division augment requests, capital planning items, cross-divisional projects, major University initiatives brought forward by the President and the VPs. Reviewed and approved by the URPC to be included in the annual budget recommendation to the President.</a:t>
          </a:r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49BF935-D897-492F-9DAF-EBD88087B9F9}" type="parTrans" cxnId="{8F8390C0-F6D5-48AD-BA81-1A345276A1BA}">
      <dgm:prSet/>
      <dgm:spPr/>
      <dgm:t>
        <a:bodyPr/>
        <a:lstStyle/>
        <a:p>
          <a:endParaRPr lang="en-US" sz="1400"/>
        </a:p>
      </dgm:t>
    </dgm:pt>
    <dgm:pt modelId="{CDE37731-431E-4F10-B499-D43D96DA6790}" type="sibTrans" cxnId="{8F8390C0-F6D5-48AD-BA81-1A345276A1BA}">
      <dgm:prSet/>
      <dgm:spPr/>
      <dgm:t>
        <a:bodyPr/>
        <a:lstStyle/>
        <a:p>
          <a:endParaRPr lang="en-US" sz="1400"/>
        </a:p>
      </dgm:t>
    </dgm:pt>
    <dgm:pt modelId="{D311C5C6-C869-497B-96C9-5A7F9F80AA6B}" type="pres">
      <dgm:prSet presAssocID="{17C45BD7-D1B9-4D1E-9876-34AB05BA37AE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3D6082-79C3-4623-B23D-F2395C76A075}" type="pres">
      <dgm:prSet presAssocID="{AF08BCA3-3AC2-449D-BDB8-88722E1BA932}" presName="ChildAccent4" presStyleCnt="0"/>
      <dgm:spPr/>
    </dgm:pt>
    <dgm:pt modelId="{1BD2475B-0CB9-43AA-BA97-B97B28DF08CB}" type="pres">
      <dgm:prSet presAssocID="{AF08BCA3-3AC2-449D-BDB8-88722E1BA932}" presName="ChildAccent" presStyleLbl="alignImgPlace1" presStyleIdx="0" presStyleCnt="4"/>
      <dgm:spPr>
        <a:prstGeom prst="wedgeRectCallout">
          <a:avLst>
            <a:gd name="adj1" fmla="val 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4189FF4F-BBD6-49D6-9E08-A58E356B28D2}" type="pres">
      <dgm:prSet presAssocID="{AF08BCA3-3AC2-449D-BDB8-88722E1BA932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70ADC-A343-4FCE-9E73-CDE90A9606A4}" type="pres">
      <dgm:prSet presAssocID="{AF08BCA3-3AC2-449D-BDB8-88722E1BA932}" presName="Parent4" presStyleLbl="node1" presStyleIdx="0" presStyleCnt="4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E1A677-65A3-4C4D-A026-BF44D41EC4A1}" type="pres">
      <dgm:prSet presAssocID="{244DCFA8-BF54-4DC7-A91C-9417A30F36CA}" presName="ChildAccent3" presStyleCnt="0"/>
      <dgm:spPr/>
    </dgm:pt>
    <dgm:pt modelId="{10643691-0F6E-4ED1-AD48-3A6E810D1931}" type="pres">
      <dgm:prSet presAssocID="{244DCFA8-BF54-4DC7-A91C-9417A30F36CA}" presName="ChildAccent" presStyleLbl="alignImgPlace1" presStyleIdx="1" presStyleCnt="4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A37411C0-49A4-4877-8F29-9969A0BB319E}" type="pres">
      <dgm:prSet presAssocID="{244DCFA8-BF54-4DC7-A91C-9417A30F36CA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52D5-9822-41DE-806D-C9E35DA11082}" type="pres">
      <dgm:prSet presAssocID="{244DCFA8-BF54-4DC7-A91C-9417A30F36CA}" presName="Parent3" presStyleLbl="node1" presStyleIdx="1" presStyleCnt="4" custLinFactNeighborX="-51" custLinFactNeighborY="2312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6575D9A-EFBB-428F-98F4-7B9E0B88233A}" type="pres">
      <dgm:prSet presAssocID="{CBB1B609-E7BA-4A8D-832E-6C810FAB2AE3}" presName="ChildAccent2" presStyleCnt="0"/>
      <dgm:spPr/>
    </dgm:pt>
    <dgm:pt modelId="{78BFB48D-EBD3-4893-B32B-5E456847E885}" type="pres">
      <dgm:prSet presAssocID="{CBB1B609-E7BA-4A8D-832E-6C810FAB2AE3}" presName="ChildAccent" presStyleLbl="alignImgPlace1" presStyleIdx="2" presStyleCnt="4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0CDC156A-791E-4692-A027-B83F38D45520}" type="pres">
      <dgm:prSet presAssocID="{CBB1B609-E7BA-4A8D-832E-6C810FAB2AE3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A9559-E09A-4734-AB66-5D3FEA13B11C}" type="pres">
      <dgm:prSet presAssocID="{CBB1B609-E7BA-4A8D-832E-6C810FAB2AE3}" presName="Parent2" presStyleLbl="node1" presStyleIdx="2" presStyleCnt="4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3CC677-AF24-4D11-8D25-7CCBEE343E73}" type="pres">
      <dgm:prSet presAssocID="{C27C81D9-191D-46D5-84D3-F13A3B863A40}" presName="ChildAccent1" presStyleCnt="0"/>
      <dgm:spPr/>
    </dgm:pt>
    <dgm:pt modelId="{8A9232EA-6573-4BEB-8E49-3A960BD5FDE7}" type="pres">
      <dgm:prSet presAssocID="{C27C81D9-191D-46D5-84D3-F13A3B863A40}" presName="ChildAccent" presStyleLbl="alignImgPlace1" presStyleIdx="3" presStyleCnt="4" custScaleX="100206" custScaleY="100000" custLinFactNeighborX="-1828" custLinFactNeighborY="-262"/>
      <dgm:spPr>
        <a:prstGeom prst="wedgeRectCallout">
          <a:avLst>
            <a:gd name="adj1" fmla="val 62500"/>
            <a:gd name="adj2" fmla="val 20830"/>
          </a:avLst>
        </a:prstGeom>
      </dgm:spPr>
      <dgm:t>
        <a:bodyPr/>
        <a:lstStyle/>
        <a:p>
          <a:endParaRPr lang="en-US"/>
        </a:p>
      </dgm:t>
    </dgm:pt>
    <dgm:pt modelId="{B4A64EB2-CF89-4933-BFBD-14DA0E532D17}" type="pres">
      <dgm:prSet presAssocID="{C27C81D9-191D-46D5-84D3-F13A3B863A40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30029-6C4A-4C26-B72B-393D9C2A3DE6}" type="pres">
      <dgm:prSet presAssocID="{C27C81D9-191D-46D5-84D3-F13A3B863A40}" presName="Parent1" presStyleLbl="node1" presStyleIdx="3" presStyleCnt="4" custScaleX="100206" custScaleY="96854" custLinFactNeighborX="-1233" custLinFactNeighborY="-4325">
        <dgm:presLayoutVars>
          <dgm:chMax val="2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5DDB9DA4-7F9F-42A6-91C0-2F36EA6202AA}" type="presOf" srcId="{DEB8807E-5AC5-4E25-8F1E-3FDC5F8D0B45}" destId="{8A9232EA-6573-4BEB-8E49-3A960BD5FDE7}" srcOrd="0" destOrd="0" presId="urn:microsoft.com/office/officeart/2011/layout/InterconnectedBlockProcess"/>
    <dgm:cxn modelId="{461643E3-285D-4DE4-9D27-B4BE9080A12F}" srcId="{17C45BD7-D1B9-4D1E-9876-34AB05BA37AE}" destId="{244DCFA8-BF54-4DC7-A91C-9417A30F36CA}" srcOrd="2" destOrd="0" parTransId="{223B789E-FD52-4210-B06A-F06CAAAB77E1}" sibTransId="{0E15FEA6-F5D0-4E94-936C-F15F87FBE623}"/>
    <dgm:cxn modelId="{CA78E8DC-2D18-423F-80D6-055DDB5D7B7F}" type="presOf" srcId="{CBB1B609-E7BA-4A8D-832E-6C810FAB2AE3}" destId="{771A9559-E09A-4734-AB66-5D3FEA13B11C}" srcOrd="0" destOrd="0" presId="urn:microsoft.com/office/officeart/2011/layout/InterconnectedBlockProcess"/>
    <dgm:cxn modelId="{925265F0-A09A-4CE8-BD8F-C6AE88BB431A}" type="presOf" srcId="{DEB8807E-5AC5-4E25-8F1E-3FDC5F8D0B45}" destId="{B4A64EB2-CF89-4933-BFBD-14DA0E532D17}" srcOrd="1" destOrd="0" presId="urn:microsoft.com/office/officeart/2011/layout/InterconnectedBlockProcess"/>
    <dgm:cxn modelId="{CD787B2C-A814-4A37-B150-2DD1B8740CF3}" type="presOf" srcId="{912F0300-2806-4DD3-A951-EDCBABBDC2A0}" destId="{4189FF4F-BBD6-49D6-9E08-A58E356B28D2}" srcOrd="1" destOrd="0" presId="urn:microsoft.com/office/officeart/2011/layout/InterconnectedBlockProcess"/>
    <dgm:cxn modelId="{15089705-ED1E-4290-BF9E-6FC7C8697957}" srcId="{17C45BD7-D1B9-4D1E-9876-34AB05BA37AE}" destId="{AF08BCA3-3AC2-449D-BDB8-88722E1BA932}" srcOrd="3" destOrd="0" parTransId="{2B649C79-7CB6-40EF-B5E5-D5F34F936715}" sibTransId="{98CC8CB9-CA79-4849-85CF-3FD730858FC1}"/>
    <dgm:cxn modelId="{8F8390C0-F6D5-48AD-BA81-1A345276A1BA}" srcId="{AF08BCA3-3AC2-449D-BDB8-88722E1BA932}" destId="{912F0300-2806-4DD3-A951-EDCBABBDC2A0}" srcOrd="0" destOrd="0" parTransId="{649BF935-D897-492F-9DAF-EBD88087B9F9}" sibTransId="{CDE37731-431E-4F10-B499-D43D96DA6790}"/>
    <dgm:cxn modelId="{668709BB-4304-4695-A3DB-138783580882}" srcId="{17C45BD7-D1B9-4D1E-9876-34AB05BA37AE}" destId="{CBB1B609-E7BA-4A8D-832E-6C810FAB2AE3}" srcOrd="1" destOrd="0" parTransId="{0DBBEEE4-1E7D-4D46-8E83-6383AC331ED7}" sibTransId="{FEF4D41D-0C8C-4731-8EC8-EAB12001408B}"/>
    <dgm:cxn modelId="{AA5D8755-CD48-4B6A-8559-B71C8E6F8A45}" type="presOf" srcId="{C27C81D9-191D-46D5-84D3-F13A3B863A40}" destId="{3FD30029-6C4A-4C26-B72B-393D9C2A3DE6}" srcOrd="0" destOrd="0" presId="urn:microsoft.com/office/officeart/2011/layout/InterconnectedBlockProcess"/>
    <dgm:cxn modelId="{DB2F8AB9-2056-4B51-92FB-0015DC65B984}" type="presOf" srcId="{5DBE0375-E1BF-4F33-92EB-E29567590352}" destId="{A37411C0-49A4-4877-8F29-9969A0BB319E}" srcOrd="1" destOrd="0" presId="urn:microsoft.com/office/officeart/2011/layout/InterconnectedBlockProcess"/>
    <dgm:cxn modelId="{B6958BC6-793D-4B87-8169-445076A35A88}" type="presOf" srcId="{5DBE0375-E1BF-4F33-92EB-E29567590352}" destId="{10643691-0F6E-4ED1-AD48-3A6E810D1931}" srcOrd="0" destOrd="0" presId="urn:microsoft.com/office/officeart/2011/layout/InterconnectedBlockProcess"/>
    <dgm:cxn modelId="{7C9124BE-FE23-4241-AC08-A137005FDA64}" type="presOf" srcId="{AF08BCA3-3AC2-449D-BDB8-88722E1BA932}" destId="{8F370ADC-A343-4FCE-9E73-CDE90A9606A4}" srcOrd="0" destOrd="0" presId="urn:microsoft.com/office/officeart/2011/layout/InterconnectedBlockProcess"/>
    <dgm:cxn modelId="{4FB57C8D-9D09-4AE6-A667-C6DC9B838B6E}" type="presOf" srcId="{E03C64C7-F408-48DF-868E-C8851AF7D889}" destId="{0CDC156A-791E-4692-A027-B83F38D45520}" srcOrd="1" destOrd="0" presId="urn:microsoft.com/office/officeart/2011/layout/InterconnectedBlockProcess"/>
    <dgm:cxn modelId="{1CE4ADFE-7AE3-4C7E-A5ED-2BDDB5D45325}" type="presOf" srcId="{17C45BD7-D1B9-4D1E-9876-34AB05BA37AE}" destId="{D311C5C6-C869-497B-96C9-5A7F9F80AA6B}" srcOrd="0" destOrd="0" presId="urn:microsoft.com/office/officeart/2011/layout/InterconnectedBlockProcess"/>
    <dgm:cxn modelId="{71ECA132-2E15-47A3-9AAC-886E2FACB304}" srcId="{244DCFA8-BF54-4DC7-A91C-9417A30F36CA}" destId="{5DBE0375-E1BF-4F33-92EB-E29567590352}" srcOrd="0" destOrd="0" parTransId="{54CB87DC-2B23-4BF8-82C6-2B594C6FC369}" sibTransId="{B334165D-0D02-4978-A7ED-F2390A61EAC5}"/>
    <dgm:cxn modelId="{0940BBE9-1A66-4D8B-A822-A89BA6931B3A}" type="presOf" srcId="{E03C64C7-F408-48DF-868E-C8851AF7D889}" destId="{78BFB48D-EBD3-4893-B32B-5E456847E885}" srcOrd="0" destOrd="0" presId="urn:microsoft.com/office/officeart/2011/layout/InterconnectedBlockProcess"/>
    <dgm:cxn modelId="{EB43842B-1619-42DE-80E2-E6B38301AD96}" type="presOf" srcId="{244DCFA8-BF54-4DC7-A91C-9417A30F36CA}" destId="{D3B352D5-9822-41DE-806D-C9E35DA11082}" srcOrd="0" destOrd="0" presId="urn:microsoft.com/office/officeart/2011/layout/InterconnectedBlockProcess"/>
    <dgm:cxn modelId="{C9D586E5-8CF5-4EB0-A1CF-85ECF7112D70}" type="presOf" srcId="{912F0300-2806-4DD3-A951-EDCBABBDC2A0}" destId="{1BD2475B-0CB9-43AA-BA97-B97B28DF08CB}" srcOrd="0" destOrd="0" presId="urn:microsoft.com/office/officeart/2011/layout/InterconnectedBlockProcess"/>
    <dgm:cxn modelId="{FA070904-3121-49E1-AAB7-37D4F6D146CC}" srcId="{C27C81D9-191D-46D5-84D3-F13A3B863A40}" destId="{DEB8807E-5AC5-4E25-8F1E-3FDC5F8D0B45}" srcOrd="0" destOrd="0" parTransId="{FCF274B2-DB06-4434-A904-BD36C0C039C8}" sibTransId="{561F5146-785F-4438-A778-0D5F8C825381}"/>
    <dgm:cxn modelId="{2B7B9BFF-3FFA-49E3-9E94-D9E71DFE92D4}" srcId="{17C45BD7-D1B9-4D1E-9876-34AB05BA37AE}" destId="{C27C81D9-191D-46D5-84D3-F13A3B863A40}" srcOrd="0" destOrd="0" parTransId="{2BFF6676-EE23-4A26-B1E8-F0D6830B5D13}" sibTransId="{32D06061-A95E-4374-A446-FA7CD9E7CD38}"/>
    <dgm:cxn modelId="{FD9D8346-C511-44FF-A40F-871EFFEB1F67}" srcId="{CBB1B609-E7BA-4A8D-832E-6C810FAB2AE3}" destId="{E03C64C7-F408-48DF-868E-C8851AF7D889}" srcOrd="0" destOrd="0" parTransId="{DBE84D7E-8259-44A3-BDEA-CA2607604170}" sibTransId="{96698FF3-FE55-4ED4-9CD5-A1127E67718A}"/>
    <dgm:cxn modelId="{9980F98A-13BA-4954-B8AB-E15D9BEDDA53}" type="presParOf" srcId="{D311C5C6-C869-497B-96C9-5A7F9F80AA6B}" destId="{FB3D6082-79C3-4623-B23D-F2395C76A075}" srcOrd="0" destOrd="0" presId="urn:microsoft.com/office/officeart/2011/layout/InterconnectedBlockProcess"/>
    <dgm:cxn modelId="{832D9F75-61AF-4994-BD9C-C78F766B1C8C}" type="presParOf" srcId="{FB3D6082-79C3-4623-B23D-F2395C76A075}" destId="{1BD2475B-0CB9-43AA-BA97-B97B28DF08CB}" srcOrd="0" destOrd="0" presId="urn:microsoft.com/office/officeart/2011/layout/InterconnectedBlockProcess"/>
    <dgm:cxn modelId="{6DA13158-2745-494A-8FDA-E8A2DFF44EA7}" type="presParOf" srcId="{D311C5C6-C869-497B-96C9-5A7F9F80AA6B}" destId="{4189FF4F-BBD6-49D6-9E08-A58E356B28D2}" srcOrd="1" destOrd="0" presId="urn:microsoft.com/office/officeart/2011/layout/InterconnectedBlockProcess"/>
    <dgm:cxn modelId="{722A80AB-A930-4774-8863-DC92C7227D4F}" type="presParOf" srcId="{D311C5C6-C869-497B-96C9-5A7F9F80AA6B}" destId="{8F370ADC-A343-4FCE-9E73-CDE90A9606A4}" srcOrd="2" destOrd="0" presId="urn:microsoft.com/office/officeart/2011/layout/InterconnectedBlockProcess"/>
    <dgm:cxn modelId="{84C0FD72-937F-4653-A575-F1D27A0DA0F0}" type="presParOf" srcId="{D311C5C6-C869-497B-96C9-5A7F9F80AA6B}" destId="{10E1A677-65A3-4C4D-A026-BF44D41EC4A1}" srcOrd="3" destOrd="0" presId="urn:microsoft.com/office/officeart/2011/layout/InterconnectedBlockProcess"/>
    <dgm:cxn modelId="{ED0F7471-EDC1-44C3-BCC5-DAFD43108FD9}" type="presParOf" srcId="{10E1A677-65A3-4C4D-A026-BF44D41EC4A1}" destId="{10643691-0F6E-4ED1-AD48-3A6E810D1931}" srcOrd="0" destOrd="0" presId="urn:microsoft.com/office/officeart/2011/layout/InterconnectedBlockProcess"/>
    <dgm:cxn modelId="{D30D4964-6683-40B9-ACB7-22D30212CF37}" type="presParOf" srcId="{D311C5C6-C869-497B-96C9-5A7F9F80AA6B}" destId="{A37411C0-49A4-4877-8F29-9969A0BB319E}" srcOrd="4" destOrd="0" presId="urn:microsoft.com/office/officeart/2011/layout/InterconnectedBlockProcess"/>
    <dgm:cxn modelId="{F894AF6F-95C4-40C4-AC3C-BDBB4512D786}" type="presParOf" srcId="{D311C5C6-C869-497B-96C9-5A7F9F80AA6B}" destId="{D3B352D5-9822-41DE-806D-C9E35DA11082}" srcOrd="5" destOrd="0" presId="urn:microsoft.com/office/officeart/2011/layout/InterconnectedBlockProcess"/>
    <dgm:cxn modelId="{B0AD30CA-4387-4357-8BAC-05583835B3D5}" type="presParOf" srcId="{D311C5C6-C869-497B-96C9-5A7F9F80AA6B}" destId="{26575D9A-EFBB-428F-98F4-7B9E0B88233A}" srcOrd="6" destOrd="0" presId="urn:microsoft.com/office/officeart/2011/layout/InterconnectedBlockProcess"/>
    <dgm:cxn modelId="{4059A97F-B146-43C4-82D2-BF439A872219}" type="presParOf" srcId="{26575D9A-EFBB-428F-98F4-7B9E0B88233A}" destId="{78BFB48D-EBD3-4893-B32B-5E456847E885}" srcOrd="0" destOrd="0" presId="urn:microsoft.com/office/officeart/2011/layout/InterconnectedBlockProcess"/>
    <dgm:cxn modelId="{4AC842CC-7509-43D3-8B87-468DA4B493FD}" type="presParOf" srcId="{D311C5C6-C869-497B-96C9-5A7F9F80AA6B}" destId="{0CDC156A-791E-4692-A027-B83F38D45520}" srcOrd="7" destOrd="0" presId="urn:microsoft.com/office/officeart/2011/layout/InterconnectedBlockProcess"/>
    <dgm:cxn modelId="{91B2DE8A-DD0D-4872-97EA-18863C3F6B8B}" type="presParOf" srcId="{D311C5C6-C869-497B-96C9-5A7F9F80AA6B}" destId="{771A9559-E09A-4734-AB66-5D3FEA13B11C}" srcOrd="8" destOrd="0" presId="urn:microsoft.com/office/officeart/2011/layout/InterconnectedBlockProcess"/>
    <dgm:cxn modelId="{EEE7A1D4-557B-4DA3-A09D-8EA24343ABB5}" type="presParOf" srcId="{D311C5C6-C869-497B-96C9-5A7F9F80AA6B}" destId="{BE3CC677-AF24-4D11-8D25-7CCBEE343E73}" srcOrd="9" destOrd="0" presId="urn:microsoft.com/office/officeart/2011/layout/InterconnectedBlockProcess"/>
    <dgm:cxn modelId="{70A3F095-ADBE-4868-8AD0-1FAD4DF07E69}" type="presParOf" srcId="{BE3CC677-AF24-4D11-8D25-7CCBEE343E73}" destId="{8A9232EA-6573-4BEB-8E49-3A960BD5FDE7}" srcOrd="0" destOrd="0" presId="urn:microsoft.com/office/officeart/2011/layout/InterconnectedBlockProcess"/>
    <dgm:cxn modelId="{ED91A489-CE19-40DC-AC69-F833BBD57F09}" type="presParOf" srcId="{D311C5C6-C869-497B-96C9-5A7F9F80AA6B}" destId="{B4A64EB2-CF89-4933-BFBD-14DA0E532D17}" srcOrd="10" destOrd="0" presId="urn:microsoft.com/office/officeart/2011/layout/InterconnectedBlockProcess"/>
    <dgm:cxn modelId="{7EB44071-4135-4D79-B9CC-5BF845ED4A39}" type="presParOf" srcId="{D311C5C6-C869-497B-96C9-5A7F9F80AA6B}" destId="{3FD30029-6C4A-4C26-B72B-393D9C2A3DE6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03103-85B6-454A-AEE8-A4E4B61BB80E}">
      <dsp:nvSpPr>
        <dsp:cNvPr id="0" name=""/>
        <dsp:cNvSpPr/>
      </dsp:nvSpPr>
      <dsp:spPr>
        <a:xfrm>
          <a:off x="4705780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r>
            <a:rPr lang="en-US" sz="1800" kern="1200" smtClean="0"/>
            <a:t>.   Request Resources</a:t>
          </a:r>
          <a:endParaRPr lang="en-US" sz="1800" kern="1200" dirty="0"/>
        </a:p>
      </dsp:txBody>
      <dsp:txXfrm>
        <a:off x="4705780" y="33995"/>
        <a:ext cx="1119113" cy="1119113"/>
      </dsp:txXfrm>
    </dsp:sp>
    <dsp:sp modelId="{3C35AE89-B434-4F96-A201-69B357D41A03}">
      <dsp:nvSpPr>
        <dsp:cNvPr id="0" name=""/>
        <dsp:cNvSpPr/>
      </dsp:nvSpPr>
      <dsp:spPr>
        <a:xfrm>
          <a:off x="2070958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678F2-B320-4137-ACC3-CDB66C2D8A58}">
      <dsp:nvSpPr>
        <dsp:cNvPr id="0" name=""/>
        <dsp:cNvSpPr/>
      </dsp:nvSpPr>
      <dsp:spPr>
        <a:xfrm>
          <a:off x="5195767" y="2116836"/>
          <a:ext cx="1492650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           Review and Allocate Resources</a:t>
          </a:r>
          <a:endParaRPr lang="en-US" sz="1800" kern="1200" dirty="0"/>
        </a:p>
      </dsp:txBody>
      <dsp:txXfrm>
        <a:off x="5195767" y="2116836"/>
        <a:ext cx="1492650" cy="1119113"/>
      </dsp:txXfrm>
    </dsp:sp>
    <dsp:sp modelId="{C2955C91-0E00-4B63-9723-CEB6B9B98E24}">
      <dsp:nvSpPr>
        <dsp:cNvPr id="0" name=""/>
        <dsp:cNvSpPr/>
      </dsp:nvSpPr>
      <dsp:spPr>
        <a:xfrm>
          <a:off x="2070958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496B1-3A6A-4AC7-9A68-1915CB872A50}">
      <dsp:nvSpPr>
        <dsp:cNvPr id="0" name=""/>
        <dsp:cNvSpPr/>
      </dsp:nvSpPr>
      <dsp:spPr>
        <a:xfrm>
          <a:off x="3610765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4. Evaluate Resource Allocations</a:t>
          </a:r>
          <a:endParaRPr lang="en-US" sz="1800" kern="1200" dirty="0"/>
        </a:p>
      </dsp:txBody>
      <dsp:txXfrm>
        <a:off x="3610765" y="3404103"/>
        <a:ext cx="1119113" cy="1119113"/>
      </dsp:txXfrm>
    </dsp:sp>
    <dsp:sp modelId="{1025EC9A-B8C4-4657-95AD-6FDD492A0FF4}">
      <dsp:nvSpPr>
        <dsp:cNvPr id="0" name=""/>
        <dsp:cNvSpPr/>
      </dsp:nvSpPr>
      <dsp:spPr>
        <a:xfrm>
          <a:off x="2070958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79DDC-692A-4287-A4AB-0D0363439003}">
      <dsp:nvSpPr>
        <dsp:cNvPr id="0" name=""/>
        <dsp:cNvSpPr/>
      </dsp:nvSpPr>
      <dsp:spPr>
        <a:xfrm>
          <a:off x="1541181" y="2116836"/>
          <a:ext cx="1714738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5.                    Use Results for Improvement</a:t>
          </a:r>
          <a:endParaRPr lang="en-US" sz="1800" kern="1200" dirty="0"/>
        </a:p>
      </dsp:txBody>
      <dsp:txXfrm>
        <a:off x="1541181" y="2116836"/>
        <a:ext cx="1714738" cy="1119113"/>
      </dsp:txXfrm>
    </dsp:sp>
    <dsp:sp modelId="{21720D0A-F685-40C8-B24F-2FB0D1B23843}">
      <dsp:nvSpPr>
        <dsp:cNvPr id="0" name=""/>
        <dsp:cNvSpPr/>
      </dsp:nvSpPr>
      <dsp:spPr>
        <a:xfrm>
          <a:off x="2070958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AC256-3D8D-4799-A6D5-819C1EE1776E}">
      <dsp:nvSpPr>
        <dsp:cNvPr id="0" name=""/>
        <dsp:cNvSpPr/>
      </dsp:nvSpPr>
      <dsp:spPr>
        <a:xfrm>
          <a:off x="2515750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Establish Campus Priorities</a:t>
          </a:r>
          <a:endParaRPr lang="en-US" sz="1800" kern="1200" dirty="0"/>
        </a:p>
      </dsp:txBody>
      <dsp:txXfrm>
        <a:off x="2515750" y="33995"/>
        <a:ext cx="1119113" cy="1119113"/>
      </dsp:txXfrm>
    </dsp:sp>
    <dsp:sp modelId="{15E08385-6483-4AAD-8CAA-CA601099C873}">
      <dsp:nvSpPr>
        <dsp:cNvPr id="0" name=""/>
        <dsp:cNvSpPr/>
      </dsp:nvSpPr>
      <dsp:spPr>
        <a:xfrm>
          <a:off x="2070958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2475B-0CB9-43AA-BA97-B97B28DF08CB}">
      <dsp:nvSpPr>
        <dsp:cNvPr id="0" name=""/>
        <dsp:cNvSpPr/>
      </dsp:nvSpPr>
      <dsp:spPr>
        <a:xfrm>
          <a:off x="5547849" y="922690"/>
          <a:ext cx="1660794" cy="395410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division augment requests, capital planning items, cross-divisional projects, major University initiatives brought forward by the President and the VPs. Reviewed and approved by the URPC to be included in the annual budget recommendation to the President.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758438" y="922690"/>
        <a:ext cx="1450205" cy="3954109"/>
      </dsp:txXfrm>
    </dsp:sp>
    <dsp:sp modelId="{8F370ADC-A343-4FCE-9E73-CDE90A9606A4}">
      <dsp:nvSpPr>
        <dsp:cNvPr id="0" name=""/>
        <dsp:cNvSpPr/>
      </dsp:nvSpPr>
      <dsp:spPr>
        <a:xfrm>
          <a:off x="5547849" y="0"/>
          <a:ext cx="1660794" cy="922690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University Level          Review and Approval</a:t>
          </a:r>
          <a:endParaRPr lang="en-US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547849" y="0"/>
        <a:ext cx="1660794" cy="922690"/>
      </dsp:txXfrm>
    </dsp:sp>
    <dsp:sp modelId="{10643691-0F6E-4ED1-AD48-3A6E810D1931}">
      <dsp:nvSpPr>
        <dsp:cNvPr id="0" name=""/>
        <dsp:cNvSpPr/>
      </dsp:nvSpPr>
      <dsp:spPr>
        <a:xfrm>
          <a:off x="3887055" y="922690"/>
          <a:ext cx="1660794" cy="369076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 initiatives that involve one or more MBUs, pilot programs, division-wide initiatives, one-time augments to MBUs for specific items. Granted by the Provost or Division VP. 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97644" y="922690"/>
        <a:ext cx="1450205" cy="3690762"/>
      </dsp:txXfrm>
    </dsp:sp>
    <dsp:sp modelId="{D3B352D5-9822-41DE-806D-C9E35DA11082}">
      <dsp:nvSpPr>
        <dsp:cNvPr id="0" name=""/>
        <dsp:cNvSpPr/>
      </dsp:nvSpPr>
      <dsp:spPr>
        <a:xfrm>
          <a:off x="3886208" y="152400"/>
          <a:ext cx="1660794" cy="79101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Division Level              Review and Approval</a:t>
          </a:r>
        </a:p>
      </dsp:txBody>
      <dsp:txXfrm>
        <a:off x="3886208" y="152400"/>
        <a:ext cx="1660794" cy="791016"/>
      </dsp:txXfrm>
    </dsp:sp>
    <dsp:sp modelId="{78BFB48D-EBD3-4893-B32B-5E456847E885}">
      <dsp:nvSpPr>
        <dsp:cNvPr id="0" name=""/>
        <dsp:cNvSpPr/>
      </dsp:nvSpPr>
      <dsp:spPr>
        <a:xfrm>
          <a:off x="2226261" y="922690"/>
          <a:ext cx="1660794" cy="342692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Includes departmental staff, faculty and/or OE expansions or reallocations. Granted by Dean/MBU Director/AVP.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36849" y="922690"/>
        <a:ext cx="1450205" cy="3426927"/>
      </dsp:txXfrm>
    </dsp:sp>
    <dsp:sp modelId="{771A9559-E09A-4734-AB66-5D3FEA13B11C}">
      <dsp:nvSpPr>
        <dsp:cNvPr id="0" name=""/>
        <dsp:cNvSpPr/>
      </dsp:nvSpPr>
      <dsp:spPr>
        <a:xfrm>
          <a:off x="2226261" y="263834"/>
          <a:ext cx="1660794" cy="658855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MBU Level                   Review and Approval</a:t>
          </a:r>
          <a:endParaRPr lang="en-US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26261" y="263834"/>
        <a:ext cx="1660794" cy="658855"/>
      </dsp:txXfrm>
    </dsp:sp>
    <dsp:sp modelId="{8A9232EA-6573-4BEB-8E49-3A960BD5FDE7}">
      <dsp:nvSpPr>
        <dsp:cNvPr id="0" name=""/>
        <dsp:cNvSpPr/>
      </dsp:nvSpPr>
      <dsp:spPr>
        <a:xfrm>
          <a:off x="533396" y="914403"/>
          <a:ext cx="1664215" cy="316309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Budget requests made through the PREP Planning process. Includes requests that cannot be met with existing departmental budget. 	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44419" y="914403"/>
        <a:ext cx="1453192" cy="3163092"/>
      </dsp:txXfrm>
    </dsp:sp>
    <dsp:sp modelId="{3FD30029-6C4A-4C26-B72B-393D9C2A3DE6}">
      <dsp:nvSpPr>
        <dsp:cNvPr id="0" name=""/>
        <dsp:cNvSpPr/>
      </dsp:nvSpPr>
      <dsp:spPr>
        <a:xfrm>
          <a:off x="543278" y="381000"/>
          <a:ext cx="1664215" cy="510596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Department Level  Resource Requests</a:t>
          </a:r>
        </a:p>
      </dsp:txBody>
      <dsp:txXfrm>
        <a:off x="543278" y="381000"/>
        <a:ext cx="1664215" cy="510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D226FE-3F03-4097-BA43-5D2E61F29AE0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7E877A-72E2-47E4-AD84-985EC680CA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5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3A823-C730-42AB-96C1-5D69D6E49509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0B146-3C8F-42E5-8998-F0F9FE9AD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3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0C9AD7-793A-4068-9C38-A6920BA826E8}" type="datetimeFigureOut">
              <a:rPr lang="en-US" smtClean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4BB1E4-5715-4A0D-A39C-0DCBC1C8F0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ascsenior.org/files/Rubrics___combine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600" dirty="0" smtClean="0"/>
              <a:t>Humboldt State University</a:t>
            </a:r>
          </a:p>
          <a:p>
            <a:r>
              <a:rPr lang="en-US" dirty="0" smtClean="0"/>
              <a:t>Joyce Lopes, Carol Lorentzen, Volga Koval, Randi Darnall Burke, Kate Stroup, Teal Sexton, Amber </a:t>
            </a:r>
            <a:r>
              <a:rPr lang="en-US" err="1" smtClean="0"/>
              <a:t>Blakeslee</a:t>
            </a:r>
            <a:r>
              <a:rPr lang="en-US" smtClean="0"/>
              <a:t>, Jacque </a:t>
            </a:r>
            <a:r>
              <a:rPr lang="en-US" dirty="0" smtClean="0"/>
              <a:t>Honda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39267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MBU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URPC</a:t>
                      </a:r>
                      <a:endParaRPr lang="en-US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- November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- February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3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Department: Create Resource Requests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64" y="5200649"/>
            <a:ext cx="2133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514474"/>
            <a:ext cx="3590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1676400"/>
            <a:ext cx="2628900" cy="5105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DEPARTMENT ACTION</a:t>
            </a:r>
          </a:p>
          <a:p>
            <a:pPr algn="l"/>
            <a:endParaRPr lang="en-US" sz="2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0" u="sng" dirty="0" smtClean="0">
                <a:solidFill>
                  <a:schemeClr val="tx1"/>
                </a:solidFill>
              </a:rPr>
              <a:t>Year 1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1. Update Program Review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2. Enter resource requests</a:t>
            </a:r>
          </a:p>
          <a:p>
            <a:pPr algn="l"/>
            <a:endParaRPr lang="en-US" sz="2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0" u="sng" dirty="0" smtClean="0">
                <a:solidFill>
                  <a:schemeClr val="tx1"/>
                </a:solidFill>
              </a:rPr>
              <a:t>Year 2 and after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1. Review and report on prior resource allocations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2. Update Program Review</a:t>
            </a:r>
          </a:p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3. Enter new resource requests</a:t>
            </a:r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994" y="2133599"/>
            <a:ext cx="640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9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MBU Level Review and Approval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1600200"/>
            <a:ext cx="8534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Step 1: Review list of resource requests</a:t>
            </a:r>
          </a:p>
          <a:p>
            <a:endParaRPr lang="en-US" sz="2800" dirty="0"/>
          </a:p>
          <a:p>
            <a:r>
              <a:rPr lang="en-US" sz="2800" dirty="0"/>
              <a:t>Step 2: Make decision on each resource request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/>
              <a:t>Approve and fund request within MBU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/>
              <a:t>Review – request funding from Division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/>
              <a:t>Reject request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64" y="4572000"/>
            <a:ext cx="860030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0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 Level Review and Approval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1600200"/>
            <a:ext cx="8534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 1: Review list of resource requests</a:t>
            </a:r>
          </a:p>
          <a:p>
            <a:endParaRPr lang="en-US" sz="2800" u="sng" dirty="0" smtClean="0"/>
          </a:p>
          <a:p>
            <a:r>
              <a:rPr lang="en-US" sz="2800" dirty="0" smtClean="0"/>
              <a:t>Step 2: Make decision on each resource request</a:t>
            </a:r>
            <a:endParaRPr lang="en-US" sz="2800" dirty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Approve </a:t>
            </a:r>
            <a:r>
              <a:rPr lang="en-US" sz="2400" dirty="0"/>
              <a:t>and fund request within </a:t>
            </a:r>
            <a:r>
              <a:rPr lang="en-US" sz="2400" dirty="0" smtClean="0"/>
              <a:t>Division</a:t>
            </a:r>
            <a:endParaRPr lang="en-US" sz="2400" dirty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Review </a:t>
            </a:r>
            <a:r>
              <a:rPr lang="en-US" sz="2400" dirty="0"/>
              <a:t>– request funding from </a:t>
            </a:r>
            <a:r>
              <a:rPr lang="en-US" sz="2400" dirty="0" smtClean="0"/>
              <a:t>University</a:t>
            </a:r>
            <a:endParaRPr lang="en-US" sz="2400" dirty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Reject </a:t>
            </a:r>
            <a:r>
              <a:rPr lang="en-US" sz="2400" dirty="0"/>
              <a:t>request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72709"/>
            <a:ext cx="8506906" cy="196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6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Level Approval - URPC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Finalized list of resource requests submitted to URPC</a:t>
            </a:r>
          </a:p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4963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7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26176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32" y="2202871"/>
            <a:ext cx="3914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186" y="5558848"/>
            <a:ext cx="63912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13181"/>
            <a:ext cx="6419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47638" y="1524000"/>
            <a:ext cx="8996362" cy="6788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Track resource allocations to facilitate reporting and assessment.  Reports provided to URPC annually.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265216"/>
            <a:ext cx="194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0" y="5410200"/>
            <a:ext cx="8229600" cy="15239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to URPC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" y="1905000"/>
            <a:ext cx="89725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3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Process Development </a:t>
            </a:r>
            <a:r>
              <a:rPr lang="en-US" dirty="0" smtClean="0"/>
              <a:t>– gather feedback, improve process</a:t>
            </a:r>
          </a:p>
          <a:p>
            <a:pPr lvl="1"/>
            <a:r>
              <a:rPr lang="en-US" dirty="0" smtClean="0"/>
              <a:t>Review process with Vice Presidents</a:t>
            </a:r>
          </a:p>
          <a:p>
            <a:pPr lvl="1"/>
            <a:r>
              <a:rPr lang="en-US" dirty="0" smtClean="0"/>
              <a:t>Review process with budget analysts and other campus user groups</a:t>
            </a:r>
          </a:p>
          <a:p>
            <a:pPr lvl="1"/>
            <a:r>
              <a:rPr lang="en-US" dirty="0" smtClean="0"/>
              <a:t>URPC: Develop evaluation criteria, guidelines for funding framework</a:t>
            </a:r>
          </a:p>
          <a:p>
            <a:endParaRPr lang="en-US" u="sng" dirty="0" smtClean="0"/>
          </a:p>
          <a:p>
            <a:r>
              <a:rPr lang="en-US" u="sng" dirty="0" smtClean="0"/>
              <a:t>Implementation</a:t>
            </a:r>
          </a:p>
          <a:p>
            <a:pPr lvl="1"/>
            <a:r>
              <a:rPr lang="en-US" dirty="0" smtClean="0"/>
              <a:t>Testing and report development</a:t>
            </a:r>
          </a:p>
          <a:p>
            <a:pPr lvl="1"/>
            <a:r>
              <a:rPr lang="en-US" dirty="0" smtClean="0"/>
              <a:t>Work with </a:t>
            </a:r>
            <a:r>
              <a:rPr lang="en-US" dirty="0" err="1" smtClean="0"/>
              <a:t>MarCom</a:t>
            </a:r>
            <a:r>
              <a:rPr lang="en-US" dirty="0" smtClean="0"/>
              <a:t> on communication plan</a:t>
            </a:r>
          </a:p>
          <a:p>
            <a:pPr lvl="1"/>
            <a:r>
              <a:rPr lang="en-US" dirty="0" smtClean="0"/>
              <a:t>Develop training and user guides</a:t>
            </a:r>
          </a:p>
          <a:p>
            <a:pPr lvl="1"/>
            <a:r>
              <a:rPr lang="en-US" dirty="0" smtClean="0"/>
              <a:t>Training rollout to managers/chairs, budget analysts, user groups</a:t>
            </a:r>
          </a:p>
          <a:p>
            <a:pPr lvl="1"/>
            <a:r>
              <a:rPr lang="en-US" dirty="0" smtClean="0"/>
              <a:t>Roll out Fall 2013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Agenda</a:t>
            </a:r>
          </a:p>
          <a:p>
            <a:r>
              <a:rPr lang="en-US" sz="3200" dirty="0" smtClean="0"/>
              <a:t>Overview of PREP Planning</a:t>
            </a:r>
          </a:p>
          <a:p>
            <a:r>
              <a:rPr lang="en-US" sz="3200" dirty="0" smtClean="0"/>
              <a:t>Resource request process</a:t>
            </a:r>
          </a:p>
          <a:p>
            <a:r>
              <a:rPr lang="en-US" sz="3200" dirty="0" smtClean="0"/>
              <a:t>Next steps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05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PREP: Program Review, Evaluation and Planning</a:t>
            </a:r>
          </a:p>
          <a:p>
            <a:r>
              <a:rPr lang="en-US" sz="2800" dirty="0" smtClean="0"/>
              <a:t>Program Review</a:t>
            </a:r>
          </a:p>
          <a:p>
            <a:pPr lvl="1"/>
            <a:r>
              <a:rPr lang="en-US" sz="2400" dirty="0" smtClean="0"/>
              <a:t>Ongoing </a:t>
            </a:r>
            <a:r>
              <a:rPr lang="en-US" sz="2400" dirty="0"/>
              <a:t>assessment </a:t>
            </a:r>
            <a:r>
              <a:rPr lang="en-US" sz="2400" dirty="0" smtClean="0"/>
              <a:t>of campus programs</a:t>
            </a:r>
          </a:p>
          <a:p>
            <a:pPr lvl="2"/>
            <a:r>
              <a:rPr lang="en-US" sz="2200" dirty="0" smtClean="0"/>
              <a:t>Annual review, establish trends, track progress, continuous improvement</a:t>
            </a:r>
            <a:endParaRPr lang="en-US" sz="2200" dirty="0"/>
          </a:p>
          <a:p>
            <a:pPr lvl="1"/>
            <a:r>
              <a:rPr lang="en-US" sz="2400" dirty="0" smtClean="0"/>
              <a:t>Program review required for accreditation</a:t>
            </a:r>
          </a:p>
          <a:p>
            <a:r>
              <a:rPr lang="en-US" sz="2800" dirty="0" smtClean="0"/>
              <a:t>Planning</a:t>
            </a:r>
          </a:p>
          <a:p>
            <a:pPr lvl="1"/>
            <a:r>
              <a:rPr lang="en-US" sz="2400" dirty="0" smtClean="0"/>
              <a:t>Integrates program reviews into planning and budgeting processes</a:t>
            </a:r>
          </a:p>
          <a:p>
            <a:pPr lvl="1"/>
            <a:r>
              <a:rPr lang="en-US" sz="2400" dirty="0" smtClean="0"/>
              <a:t>Aligns resource allocations with campus priorities</a:t>
            </a:r>
          </a:p>
        </p:txBody>
      </p:sp>
    </p:spTree>
    <p:extLst>
      <p:ext uri="{BB962C8B-B14F-4D97-AF65-F5344CB8AC3E}">
        <p14:creationId xmlns:p14="http://schemas.microsoft.com/office/powerpoint/2010/main" val="41219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WASC Program Review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Criterion: Planning and Budgeting </a:t>
            </a:r>
          </a:p>
          <a:p>
            <a:r>
              <a:rPr lang="en-US" sz="2600" dirty="0" smtClean="0"/>
              <a:t>Initial: No integration</a:t>
            </a:r>
          </a:p>
          <a:p>
            <a:r>
              <a:rPr lang="en-US" sz="2600" dirty="0" smtClean="0"/>
              <a:t>Emerging: Attempted integration, but with limited success</a:t>
            </a:r>
          </a:p>
          <a:p>
            <a:r>
              <a:rPr lang="en-US" sz="2600" dirty="0" smtClean="0"/>
              <a:t>Developed: General integration, but no formal process</a:t>
            </a:r>
          </a:p>
          <a:p>
            <a:r>
              <a:rPr lang="en-US" sz="2600" dirty="0" smtClean="0"/>
              <a:t>Highly Developed: Systematic integration with formal action plans and mutually agreed upon commitments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http://wascsenior.org/files/Rubrics___combined.pdf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0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Focus on Assessment Cycle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52879"/>
            <a:ext cx="8372493" cy="520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5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Planning at HSU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Build off of Program Review</a:t>
            </a:r>
          </a:p>
          <a:p>
            <a:r>
              <a:rPr lang="en-US" dirty="0" smtClean="0"/>
              <a:t>Implement campus priorities</a:t>
            </a:r>
          </a:p>
          <a:p>
            <a:r>
              <a:rPr lang="en-US" dirty="0" smtClean="0"/>
              <a:t>Implement WASC recommendations</a:t>
            </a:r>
          </a:p>
          <a:p>
            <a:r>
              <a:rPr lang="en-US" dirty="0" smtClean="0"/>
              <a:t>Document campus planning efforts</a:t>
            </a:r>
          </a:p>
          <a:p>
            <a:r>
              <a:rPr lang="en-US" dirty="0" smtClean="0"/>
              <a:t>Provide a process for requesting and allocating resources</a:t>
            </a:r>
          </a:p>
          <a:p>
            <a:r>
              <a:rPr lang="en-US" dirty="0" smtClean="0"/>
              <a:t>Track resource allocations through completion to facilitate reporting and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Align resource allocations with campus priorities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Support evidence-based decision-making</a:t>
            </a:r>
          </a:p>
          <a:p>
            <a:r>
              <a:rPr lang="en-US" dirty="0" smtClean="0"/>
              <a:t>Data repository for resource requests</a:t>
            </a:r>
          </a:p>
          <a:p>
            <a:r>
              <a:rPr lang="en-US" dirty="0" smtClean="0"/>
              <a:t>Align department planning with campus level planning </a:t>
            </a:r>
          </a:p>
          <a:p>
            <a:r>
              <a:rPr lang="en-US" dirty="0" smtClean="0"/>
              <a:t>Continuous improvement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0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Planning Cycle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013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9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Framework and Process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912655"/>
              </p:ext>
            </p:extLst>
          </p:nvPr>
        </p:nvGraphicFramePr>
        <p:xfrm>
          <a:off x="609600" y="16764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6477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MBU: Major Budget Unit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66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2398</TotalTime>
  <Words>612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Decatur</vt:lpstr>
      <vt:lpstr>PREP Planning</vt:lpstr>
      <vt:lpstr>PREP Planning</vt:lpstr>
      <vt:lpstr>What is PREP?</vt:lpstr>
      <vt:lpstr>WASC Program Review Rubric</vt:lpstr>
      <vt:lpstr>Planning: Focus on Assessment Cycle</vt:lpstr>
      <vt:lpstr>PREP Planning at HSU</vt:lpstr>
      <vt:lpstr>Goals and Objectives</vt:lpstr>
      <vt:lpstr>PREP Planning Cycle</vt:lpstr>
      <vt:lpstr>Funding Framework and Process</vt:lpstr>
      <vt:lpstr>Draft Timeline</vt:lpstr>
      <vt:lpstr>Department: Create Resource Requests</vt:lpstr>
      <vt:lpstr>MBU Level Review and Approval Process</vt:lpstr>
      <vt:lpstr>Division Level Review and Approval Process</vt:lpstr>
      <vt:lpstr>University Level Approval - URPC</vt:lpstr>
      <vt:lpstr>Reporting and Assessment</vt:lpstr>
      <vt:lpstr>Results to URPC</vt:lpstr>
      <vt:lpstr>Next Steps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Advancement</dc:title>
  <dc:creator>Teal Sexton</dc:creator>
  <cp:lastModifiedBy>Amber Blakeslee</cp:lastModifiedBy>
  <cp:revision>152</cp:revision>
  <cp:lastPrinted>2013-05-03T20:37:42Z</cp:lastPrinted>
  <dcterms:created xsi:type="dcterms:W3CDTF">2013-03-06T17:37:51Z</dcterms:created>
  <dcterms:modified xsi:type="dcterms:W3CDTF">2013-05-09T22:28:14Z</dcterms:modified>
</cp:coreProperties>
</file>