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5" r:id="rId3"/>
    <p:sldId id="272" r:id="rId4"/>
    <p:sldId id="271" r:id="rId5"/>
    <p:sldId id="261" r:id="rId6"/>
    <p:sldId id="262" r:id="rId7"/>
    <p:sldId id="263" r:id="rId8"/>
    <p:sldId id="260" r:id="rId9"/>
    <p:sldId id="267" r:id="rId10"/>
    <p:sldId id="268" r:id="rId11"/>
    <p:sldId id="270" r:id="rId12"/>
    <p:sldId id="266" r:id="rId13"/>
    <p:sldId id="273" r:id="rId14"/>
    <p:sldId id="26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b91\Desktop\Financial%20Plan%20Templat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80016383577244E-2"/>
          <c:y val="2.4939685218661477E-2"/>
          <c:w val="0.80418910951348477"/>
          <c:h val="0.89486590101711239"/>
        </c:manualLayout>
      </c:layout>
      <c:lineChart>
        <c:grouping val="standard"/>
        <c:varyColors val="0"/>
        <c:ser>
          <c:idx val="0"/>
          <c:order val="0"/>
          <c:tx>
            <c:strRef>
              <c:f>'Strategic Gap'!$A$2</c:f>
              <c:strCache>
                <c:ptCount val="1"/>
                <c:pt idx="0">
                  <c:v>Strategically Balanced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  <a:tailEnd type="arrow"/>
              </a:ln>
              <a:effectLst/>
            </c:spPr>
          </c:dPt>
          <c:dLbls>
            <c:dLbl>
              <c:idx val="4"/>
              <c:layout>
                <c:manualLayout>
                  <c:x val="-0.18208128875194957"/>
                  <c:y val="-4.4246160606231925E-2"/>
                </c:manualLayout>
              </c:layout>
              <c:tx>
                <c:rich>
                  <a:bodyPr/>
                  <a:lstStyle/>
                  <a:p>
                    <a:fld id="{C4644390-F91E-41E4-A6F3-98575E8B9824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'Strategic Gap'!$B$1:$F$1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'Strategic Gap'!$B$2:$F$2</c:f>
              <c:numCache>
                <c:formatCode>_(* #,##0_);_(* \(#,##0\);_(* "-"_);_(@_)</c:formatCode>
                <c:ptCount val="5"/>
                <c:pt idx="0">
                  <c:v>124981637</c:v>
                </c:pt>
                <c:pt idx="1">
                  <c:v>133169477.47999999</c:v>
                </c:pt>
                <c:pt idx="2">
                  <c:v>141715524.55012313</c:v>
                </c:pt>
                <c:pt idx="3">
                  <c:v>150534875.54506159</c:v>
                </c:pt>
                <c:pt idx="4">
                  <c:v>160018458.33733496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'Strategic Gap'!$A$3</c:f>
              <c:strCache>
                <c:ptCount val="1"/>
                <c:pt idx="0">
                  <c:v>Financially Balanced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accent6"/>
                </a:solidFill>
                <a:round/>
                <a:tailEnd type="arrow"/>
              </a:ln>
              <a:effectLst/>
            </c:spPr>
          </c:dPt>
          <c:dLbls>
            <c:dLbl>
              <c:idx val="4"/>
              <c:layout>
                <c:manualLayout>
                  <c:x val="-0.17326933318117854"/>
                  <c:y val="6.2834925717101267E-2"/>
                </c:manualLayout>
              </c:layout>
              <c:tx>
                <c:rich>
                  <a:bodyPr/>
                  <a:lstStyle/>
                  <a:p>
                    <a:fld id="{557527AA-C85C-4B6D-85A4-44903274B8A1}" type="SERIESNAME">
                      <a:rPr lang="en-US"/>
                      <a:pPr/>
                      <a:t>[SERIES NAME]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'Strategic Gap'!$B$1:$F$1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'Strategic Gap'!$B$3:$F$3</c:f>
              <c:numCache>
                <c:formatCode>_(* #,##0_);_(* \(#,##0\);_(* "-"_);_(@_)</c:formatCode>
                <c:ptCount val="5"/>
                <c:pt idx="0">
                  <c:v>124981637</c:v>
                </c:pt>
                <c:pt idx="1">
                  <c:v>127471471.69999999</c:v>
                </c:pt>
                <c:pt idx="2">
                  <c:v>129650174.31760387</c:v>
                </c:pt>
                <c:pt idx="3">
                  <c:v>131702240.70395595</c:v>
                </c:pt>
                <c:pt idx="4">
                  <c:v>133793348.41803508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197744"/>
        <c:axId val="273195392"/>
      </c:lineChart>
      <c:catAx>
        <c:axId val="27319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195392"/>
        <c:crosses val="autoZero"/>
        <c:auto val="1"/>
        <c:lblAlgn val="ctr"/>
        <c:lblOffset val="100"/>
        <c:noMultiLvlLbl val="0"/>
      </c:catAx>
      <c:valAx>
        <c:axId val="273195392"/>
        <c:scaling>
          <c:orientation val="minMax"/>
          <c:min val="1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19774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9.2171630720073033E-3"/>
                <c:y val="0.42243167503880413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0.83656</cdr:x>
      <cdr:y>0.28209</cdr:y>
    </cdr:from>
    <cdr:to>
      <cdr:x>0.95714</cdr:x>
      <cdr:y>0.46594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58524" y="1325563"/>
          <a:ext cx="1291262" cy="863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/>
            <a:t>Strategic </a:t>
          </a:r>
        </a:p>
        <a:p xmlns:a="http://schemas.openxmlformats.org/drawingml/2006/main">
          <a:pPr algn="ctr"/>
          <a:r>
            <a:rPr lang="en-US" sz="1800" dirty="0"/>
            <a:t>Gap</a:t>
          </a:r>
        </a:p>
      </cdr:txBody>
    </cdr:sp>
  </cdr:relSizeAnchor>
  <cdr:relSizeAnchor xmlns:cdr="http://schemas.openxmlformats.org/drawingml/2006/chartDrawing">
    <cdr:from>
      <cdr:x>0.81393</cdr:x>
      <cdr:y>0.20635</cdr:y>
    </cdr:from>
    <cdr:to>
      <cdr:x>0.84438</cdr:x>
      <cdr:y>0.44734</cdr:y>
    </cdr:to>
    <cdr:sp macro="" textlink="">
      <cdr:nvSpPr>
        <cdr:cNvPr id="3" name="Right Brace 2"/>
        <cdr:cNvSpPr/>
      </cdr:nvSpPr>
      <cdr:spPr>
        <a:xfrm xmlns:a="http://schemas.openxmlformats.org/drawingml/2006/main">
          <a:off x="8716191" y="969635"/>
          <a:ext cx="326082" cy="1132421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n w="9525">
              <a:solidFill>
                <a:schemeClr val="tx1"/>
              </a:solidFill>
            </a:ln>
            <a:solidFill>
              <a:sysClr val="windowText" lastClr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03D142-AE2D-4CC4-A151-7A45E22E6F3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552B99-1998-4140-8CAF-4F65CC7C9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8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1B13-1500-400F-B976-0AA6B417CEF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331C-FE54-41C1-A236-5337BC180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9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1B13-1500-400F-B976-0AA6B417CEF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331C-FE54-41C1-A236-5337BC180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0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1B13-1500-400F-B976-0AA6B417CEF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331C-FE54-41C1-A236-5337BC180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1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1B13-1500-400F-B976-0AA6B417CEF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331C-FE54-41C1-A236-5337BC180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3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1B13-1500-400F-B976-0AA6B417CEF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331C-FE54-41C1-A236-5337BC180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8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1B13-1500-400F-B976-0AA6B417CEF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331C-FE54-41C1-A236-5337BC180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9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1B13-1500-400F-B976-0AA6B417CEF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331C-FE54-41C1-A236-5337BC180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1B13-1500-400F-B976-0AA6B417CEF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331C-FE54-41C1-A236-5337BC180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1B13-1500-400F-B976-0AA6B417CEF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331C-FE54-41C1-A236-5337BC180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1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1B13-1500-400F-B976-0AA6B417CEF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331C-FE54-41C1-A236-5337BC180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1B13-1500-400F-B976-0AA6B417CEF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331C-FE54-41C1-A236-5337BC180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3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41B13-1500-400F-B976-0AA6B417CEF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0331C-FE54-41C1-A236-5337BC180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5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74" t="9277"/>
          <a:stretch/>
        </p:blipFill>
        <p:spPr>
          <a:xfrm>
            <a:off x="-21265" y="0"/>
            <a:ext cx="122132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590" y="276447"/>
            <a:ext cx="8924260" cy="1149535"/>
          </a:xfrm>
        </p:spPr>
        <p:txBody>
          <a:bodyPr/>
          <a:lstStyle/>
          <a:p>
            <a:r>
              <a:rPr lang="en-US" dirty="0" smtClean="0"/>
              <a:t>Why Strategic Budgeting?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President’s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Develop </a:t>
            </a:r>
            <a:r>
              <a:rPr lang="en-US" dirty="0"/>
              <a:t>a strategic budgeting approach that aligns resource allocations with strategic planning by the end of the 2015-16 academic year. 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A set of guiding principles for strategic budgeting, including definitions and guidelines for budget categories;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Proposals for appropriate </a:t>
            </a:r>
            <a:r>
              <a:rPr lang="en-US" dirty="0"/>
              <a:t>policies to support strategic </a:t>
            </a:r>
            <a:r>
              <a:rPr lang="en-US" dirty="0" smtClean="0"/>
              <a:t>budgeting;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A recommended framework </a:t>
            </a:r>
            <a:r>
              <a:rPr lang="en-US" dirty="0"/>
              <a:t>for evaluating existing base </a:t>
            </a:r>
            <a:r>
              <a:rPr lang="en-US" dirty="0" smtClean="0"/>
              <a:t>budgets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Recommended processes that integrate institutional data and assessment with resource requests; and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 revised proposal for a reserve policy.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Budget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609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Investment </a:t>
            </a:r>
            <a:r>
              <a:rPr lang="en-US" dirty="0"/>
              <a:t>in Strategic Planning Priorities (Dennis, 2%)</a:t>
            </a:r>
          </a:p>
          <a:p>
            <a:pPr lvl="1"/>
            <a:r>
              <a:rPr lang="en-US" dirty="0"/>
              <a:t>Innovation, experimentation, rewards, incentives</a:t>
            </a:r>
          </a:p>
          <a:p>
            <a:pPr lvl="0"/>
            <a:r>
              <a:rPr lang="en-US" dirty="0"/>
              <a:t>Continuing and Sustaining </a:t>
            </a:r>
            <a:r>
              <a:rPr lang="en-US" dirty="0" smtClean="0"/>
              <a:t>Assets</a:t>
            </a:r>
            <a:endParaRPr lang="en-US" dirty="0"/>
          </a:p>
          <a:p>
            <a:pPr lvl="1"/>
            <a:r>
              <a:rPr lang="en-US" dirty="0"/>
              <a:t>Facilities/Maintenance/Depreciation (Dennis, 2% CRV)</a:t>
            </a:r>
          </a:p>
          <a:p>
            <a:pPr lvl="1"/>
            <a:r>
              <a:rPr lang="en-US" dirty="0"/>
              <a:t>Maintain/Refresh equipment including IT</a:t>
            </a:r>
          </a:p>
          <a:p>
            <a:pPr lvl="1"/>
            <a:r>
              <a:rPr lang="en-US" dirty="0"/>
              <a:t>Maintain/refresh collections, including Library</a:t>
            </a:r>
          </a:p>
          <a:p>
            <a:pPr lvl="1"/>
            <a:r>
              <a:rPr lang="en-US" dirty="0"/>
              <a:t>Maintain/improve personnel (faculty/staff)</a:t>
            </a:r>
          </a:p>
          <a:p>
            <a:pPr lvl="1"/>
            <a:r>
              <a:rPr lang="en-US" dirty="0"/>
              <a:t>Maintain/improve programs</a:t>
            </a:r>
          </a:p>
          <a:p>
            <a:pPr lvl="1"/>
            <a:r>
              <a:rPr lang="en-US" dirty="0"/>
              <a:t>Maintain/improve </a:t>
            </a:r>
            <a:r>
              <a:rPr lang="en-US" dirty="0" smtClean="0"/>
              <a:t>students </a:t>
            </a:r>
          </a:p>
          <a:p>
            <a:pPr lvl="1"/>
            <a:r>
              <a:rPr lang="en-US" dirty="0" smtClean="0"/>
              <a:t>Maintain/improve brand</a:t>
            </a:r>
          </a:p>
          <a:p>
            <a:pPr lvl="0"/>
            <a:r>
              <a:rPr lang="en-US" dirty="0"/>
              <a:t>Consumables</a:t>
            </a:r>
          </a:p>
          <a:p>
            <a:r>
              <a:rPr lang="en-US" dirty="0" smtClean="0"/>
              <a:t>Contingency/emergencies </a:t>
            </a:r>
            <a:r>
              <a:rPr lang="en-US" dirty="0"/>
              <a:t>(URPC = 4%)</a:t>
            </a:r>
          </a:p>
          <a:p>
            <a:pPr lvl="0"/>
            <a:r>
              <a:rPr lang="en-US" dirty="0"/>
              <a:t>Reserves (Dennis, 10%)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0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Budget Gap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893641"/>
              </p:ext>
            </p:extLst>
          </p:nvPr>
        </p:nvGraphicFramePr>
        <p:xfrm>
          <a:off x="838200" y="1690688"/>
          <a:ext cx="10708758" cy="469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07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4" t="8347" b="260"/>
          <a:stretch/>
        </p:blipFill>
        <p:spPr>
          <a:xfrm>
            <a:off x="0" y="0"/>
            <a:ext cx="12170735" cy="745181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" y="0"/>
            <a:ext cx="6634715" cy="978195"/>
          </a:xfrm>
          <a:gradFill flip="none" rotWithShape="1">
            <a:gsLst>
              <a:gs pos="0">
                <a:schemeClr val="bg2">
                  <a:alpha val="65000"/>
                </a:schemeClr>
              </a:gs>
              <a:gs pos="50000">
                <a:schemeClr val="bg2">
                  <a:alpha val="75000"/>
                </a:schemeClr>
              </a:gs>
              <a:gs pos="41600">
                <a:srgbClr val="E7E6E6">
                  <a:alpha val="65000"/>
                </a:srgbClr>
              </a:gs>
              <a:gs pos="100000">
                <a:schemeClr val="bg1">
                  <a:lumMod val="95000"/>
                  <a:alpha val="65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en-US" dirty="0" smtClean="0"/>
              <a:t>How do we do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 smtClean="0"/>
              <a:t>Develop guiding principles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URPC principles from last spring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Dennis’ strategic budgeting principles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Principles from other institutions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Define budget categories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Determine </a:t>
            </a:r>
            <a:r>
              <a:rPr lang="en-US" dirty="0"/>
              <a:t>budget category </a:t>
            </a:r>
            <a:r>
              <a:rPr lang="en-US" dirty="0" smtClean="0"/>
              <a:t>percentages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Continue to make forward momentum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Good to Great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170" y="1825625"/>
            <a:ext cx="560741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Focus on Priorities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Build on our Uniqueness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Elevate our Success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Be Sustainable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8" t="9159" r="1" b="3933"/>
          <a:stretch/>
        </p:blipFill>
        <p:spPr>
          <a:xfrm>
            <a:off x="6924583" y="1127799"/>
            <a:ext cx="3995056" cy="51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2015-2020 Strategic Plan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en-US" b="1" dirty="0">
                <a:solidFill>
                  <a:schemeClr val="accent6"/>
                </a:solidFill>
              </a:rPr>
              <a:t>GOAL 1</a:t>
            </a:r>
            <a:r>
              <a:rPr lang="en-US" dirty="0"/>
              <a:t>: Prepare students to be socially and environmentally responsible leaders in a diverse and globalized world </a:t>
            </a:r>
            <a:endParaRPr lang="en-US" dirty="0" smtClean="0"/>
          </a:p>
          <a:p>
            <a:pPr marL="0" indent="0">
              <a:spcAft>
                <a:spcPts val="1000"/>
              </a:spcAft>
              <a:buNone/>
            </a:pPr>
            <a:r>
              <a:rPr lang="en-US" b="1" dirty="0">
                <a:solidFill>
                  <a:schemeClr val="accent6"/>
                </a:solidFill>
              </a:rPr>
              <a:t>GOAL 2</a:t>
            </a:r>
            <a:r>
              <a:rPr lang="en-US" dirty="0"/>
              <a:t>: Foster meaningful relationships across differences, including diverse cultural communities, identities, and competencies </a:t>
            </a:r>
            <a:endParaRPr lang="en-US" dirty="0" smtClean="0"/>
          </a:p>
          <a:p>
            <a:pPr marL="0" indent="0">
              <a:spcAft>
                <a:spcPts val="1000"/>
              </a:spcAft>
              <a:buNone/>
            </a:pPr>
            <a:r>
              <a:rPr lang="en-US" b="1" dirty="0">
                <a:solidFill>
                  <a:schemeClr val="accent6"/>
                </a:solidFill>
              </a:rPr>
              <a:t>GOAL 3</a:t>
            </a:r>
            <a:r>
              <a:rPr lang="en-US" dirty="0"/>
              <a:t>: Strengthen partnership with local communities </a:t>
            </a:r>
            <a:endParaRPr lang="en-US" dirty="0" smtClean="0"/>
          </a:p>
          <a:p>
            <a:pPr marL="0" indent="0">
              <a:spcAft>
                <a:spcPts val="1000"/>
              </a:spcAft>
              <a:buNone/>
            </a:pPr>
            <a:r>
              <a:rPr lang="en-US" b="1" dirty="0">
                <a:solidFill>
                  <a:schemeClr val="accent6"/>
                </a:solidFill>
              </a:rPr>
              <a:t>GOAL 4</a:t>
            </a:r>
            <a:r>
              <a:rPr lang="en-US" dirty="0"/>
              <a:t>: Serve as effective stewards of the natural and built environment and the University’s financial resources with a focus on sustainability </a:t>
            </a:r>
          </a:p>
        </p:txBody>
      </p:sp>
    </p:spTree>
    <p:extLst>
      <p:ext uri="{BB962C8B-B14F-4D97-AF65-F5344CB8AC3E}">
        <p14:creationId xmlns:p14="http://schemas.microsoft.com/office/powerpoint/2010/main" val="15619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CSU Targets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343" y="1825625"/>
            <a:ext cx="103973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Linking Planning and Budgeting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883" y="1771004"/>
            <a:ext cx="5508356" cy="47146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In the absence of a plan – </a:t>
            </a:r>
            <a:r>
              <a:rPr lang="en-US" dirty="0"/>
              <a:t> </a:t>
            </a:r>
            <a:r>
              <a:rPr lang="en-US" dirty="0" smtClean="0"/>
              <a:t>           	</a:t>
            </a:r>
            <a:r>
              <a:rPr lang="en-US" b="1" dirty="0" smtClean="0"/>
              <a:t>the budget </a:t>
            </a:r>
            <a:r>
              <a:rPr lang="en-US" b="1" i="1" dirty="0" smtClean="0"/>
              <a:t>is</a:t>
            </a:r>
            <a:r>
              <a:rPr lang="en-US" b="1" dirty="0" smtClean="0"/>
              <a:t> the plan</a:t>
            </a:r>
          </a:p>
          <a:p>
            <a:pPr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If a plan exists and it is not closely linked to the </a:t>
            </a:r>
            <a:r>
              <a:rPr lang="en-US" dirty="0"/>
              <a:t>budget –                   </a:t>
            </a:r>
            <a:r>
              <a:rPr lang="en-US" dirty="0" smtClean="0"/>
              <a:t>	</a:t>
            </a:r>
            <a:r>
              <a:rPr lang="en-US" b="1" dirty="0" smtClean="0"/>
              <a:t>the budget is </a:t>
            </a:r>
            <a:r>
              <a:rPr lang="en-US" b="1" i="1" dirty="0" smtClean="0"/>
              <a:t>still</a:t>
            </a:r>
            <a:r>
              <a:rPr lang="en-US" b="1" dirty="0" smtClean="0"/>
              <a:t> the plan</a:t>
            </a:r>
          </a:p>
          <a:p>
            <a:pPr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Therefore, if a plan is to be implemented, </a:t>
            </a:r>
            <a:r>
              <a:rPr lang="en-US" b="1" dirty="0" smtClean="0"/>
              <a:t>there must be a strong linkage between the plan and the budget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937" y="1825625"/>
            <a:ext cx="4078688" cy="466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Linking Planning and Budgeting...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272664" y="2074722"/>
            <a:ext cx="7748977" cy="158261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 smtClean="0"/>
              <a:t>Planning is typically conducted at the strategic level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 smtClean="0"/>
              <a:t>Budgeting is typically focused at the operational level</a:t>
            </a:r>
            <a:endParaRPr lang="en-US" altLang="en-US" dirty="0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297390" y="5446207"/>
            <a:ext cx="7900609" cy="47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3236" tIns="51618" rIns="103236" bIns="5161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charset="0"/>
              </a:rPr>
              <a:t>We need to develop an approach to strategic budgeting.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591153" y="1230924"/>
            <a:ext cx="7112000" cy="47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236" tIns="51618" rIns="103236" bIns="5161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charset="0"/>
              </a:rPr>
              <a:t>…Is so difficult because:</a:t>
            </a:r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5638354" y="3860287"/>
            <a:ext cx="0" cy="1318846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236" tIns="51618" rIns="103236" bIns="516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Decision-making</a:t>
            </a: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6257962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dirty="0" smtClean="0"/>
              <a:t>Strategic decisions focus on: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/>
              <a:t>Creation and maintenance of institutional capacity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dirty="0" smtClean="0"/>
              <a:t>Operational decisions focus on: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/>
              <a:t>Utilization of that capacity in ways designed to accomplish specified purposes</a:t>
            </a:r>
          </a:p>
          <a:p>
            <a:pPr>
              <a:lnSpc>
                <a:spcPct val="150000"/>
              </a:lnSpc>
            </a:pP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96162" y="612407"/>
            <a:ext cx="219949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</a:rPr>
              <a:t>URPC needs to be focused here</a:t>
            </a:r>
            <a:endParaRPr lang="en-US" sz="240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5265938" y="1294711"/>
            <a:ext cx="1660124" cy="791954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236" tIns="51618" rIns="103236" bIns="51618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817" y="1881565"/>
            <a:ext cx="3603152" cy="454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693" y="200308"/>
            <a:ext cx="997776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The Focus of Attention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lowchart: Process 5"/>
          <p:cNvSpPr/>
          <p:nvPr/>
        </p:nvSpPr>
        <p:spPr>
          <a:xfrm>
            <a:off x="1913138" y="1825301"/>
            <a:ext cx="8100874" cy="4184881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13138" y="1862554"/>
            <a:ext cx="8100874" cy="414762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87323" y="2564167"/>
            <a:ext cx="1863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rebuchet MS" pitchFamily="34" charset="0"/>
              </a:rPr>
              <a:t>Operational Issues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4038" y="4529092"/>
            <a:ext cx="160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rebuchet MS" pitchFamily="34" charset="0"/>
              </a:rPr>
              <a:t>Strategic Issues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8422" y="1391176"/>
            <a:ext cx="1941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rebuchet MS" pitchFamily="34" charset="0"/>
              </a:rPr>
              <a:t>President</a:t>
            </a:r>
          </a:p>
          <a:p>
            <a:r>
              <a:rPr lang="en-US" sz="1600" dirty="0" smtClean="0">
                <a:latin typeface="Trebuchet MS" pitchFamily="34" charset="0"/>
              </a:rPr>
              <a:t>VPs &amp; Senate Chair</a:t>
            </a:r>
          </a:p>
          <a:p>
            <a:r>
              <a:rPr lang="en-US" sz="1600" dirty="0" smtClean="0">
                <a:latin typeface="Trebuchet MS" pitchFamily="34" charset="0"/>
              </a:rPr>
              <a:t>Strategic Planning</a:t>
            </a:r>
            <a:endParaRPr lang="en-US" sz="1600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8151" y="6017796"/>
            <a:ext cx="2145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Trebuchet MS" pitchFamily="34" charset="0"/>
              </a:rPr>
              <a:t>Departments/Faculty</a:t>
            </a:r>
          </a:p>
        </p:txBody>
      </p:sp>
      <p:cxnSp>
        <p:nvCxnSpPr>
          <p:cNvPr id="7" name="Straight Connector 6"/>
          <p:cNvCxnSpPr>
            <a:stCxn id="6" idx="0"/>
            <a:endCxn id="6" idx="2"/>
          </p:cNvCxnSpPr>
          <p:nvPr/>
        </p:nvCxnSpPr>
        <p:spPr>
          <a:xfrm>
            <a:off x="5963575" y="1825301"/>
            <a:ext cx="0" cy="41848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3259" y="2113634"/>
            <a:ext cx="126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Curriculum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47208" y="1441896"/>
            <a:ext cx="215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Committees/Groups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3259" y="2555473"/>
            <a:ext cx="126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Personnel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32024" y="3044363"/>
            <a:ext cx="106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Facilities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32023" y="4098161"/>
            <a:ext cx="106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41026" y="4587051"/>
            <a:ext cx="125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Enrollment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41026" y="5090996"/>
            <a:ext cx="125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75417" y="3342724"/>
            <a:ext cx="180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URPC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51122" y="3371723"/>
            <a:ext cx="180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URPC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574083" y="3142669"/>
            <a:ext cx="738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41884" y="3272299"/>
            <a:ext cx="1264921" cy="7232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9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10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-174" b="6505"/>
          <a:stretch/>
        </p:blipFill>
        <p:spPr>
          <a:xfrm>
            <a:off x="-21265" y="0"/>
            <a:ext cx="12213265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5814" y="350875"/>
            <a:ext cx="6170428" cy="968781"/>
          </a:xfrm>
          <a:noFill/>
        </p:spPr>
        <p:txBody>
          <a:bodyPr/>
          <a:lstStyle/>
          <a:p>
            <a:r>
              <a:rPr lang="en-US" dirty="0" smtClean="0"/>
              <a:t>Role of the URPC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336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Office Theme</vt:lpstr>
      <vt:lpstr>Why Strategic Budgeting?</vt:lpstr>
      <vt:lpstr>Good to Great</vt:lpstr>
      <vt:lpstr>2015-2020 Strategic Plan Goals</vt:lpstr>
      <vt:lpstr>CSU Targets</vt:lpstr>
      <vt:lpstr>Linking Planning and Budgeting</vt:lpstr>
      <vt:lpstr>Linking Planning and Budgeting...</vt:lpstr>
      <vt:lpstr>Decision-making</vt:lpstr>
      <vt:lpstr>The Focus of Attention</vt:lpstr>
      <vt:lpstr>Role of the URPC</vt:lpstr>
      <vt:lpstr>President’s Charge</vt:lpstr>
      <vt:lpstr>Strategic Budget Categories</vt:lpstr>
      <vt:lpstr>Strategic Budget Gap</vt:lpstr>
      <vt:lpstr>How do we do it?</vt:lpstr>
      <vt:lpstr>Next Steps</vt:lpstr>
    </vt:vector>
  </TitlesOfParts>
  <Company>Humboldt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L. Blakeslee</dc:creator>
  <cp:lastModifiedBy>Amber L. Blakeslee</cp:lastModifiedBy>
  <cp:revision>40</cp:revision>
  <cp:lastPrinted>2015-09-25T14:52:20Z</cp:lastPrinted>
  <dcterms:created xsi:type="dcterms:W3CDTF">2015-09-04T16:45:09Z</dcterms:created>
  <dcterms:modified xsi:type="dcterms:W3CDTF">2015-09-25T15:03:06Z</dcterms:modified>
</cp:coreProperties>
</file>